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5"/>
  </p:notesMasterIdLst>
  <p:sldIdLst>
    <p:sldId id="256" r:id="rId2"/>
    <p:sldId id="258" r:id="rId3"/>
    <p:sldId id="259" r:id="rId4"/>
    <p:sldId id="4369" r:id="rId5"/>
    <p:sldId id="263" r:id="rId6"/>
    <p:sldId id="264" r:id="rId7"/>
    <p:sldId id="265" r:id="rId8"/>
    <p:sldId id="266" r:id="rId9"/>
    <p:sldId id="296" r:id="rId10"/>
    <p:sldId id="324" r:id="rId11"/>
    <p:sldId id="325" r:id="rId12"/>
    <p:sldId id="267" r:id="rId13"/>
    <p:sldId id="298" r:id="rId14"/>
    <p:sldId id="271" r:id="rId15"/>
    <p:sldId id="297" r:id="rId16"/>
    <p:sldId id="274" r:id="rId17"/>
    <p:sldId id="299" r:id="rId18"/>
    <p:sldId id="275" r:id="rId19"/>
    <p:sldId id="276" r:id="rId20"/>
    <p:sldId id="300" r:id="rId21"/>
    <p:sldId id="4370" r:id="rId22"/>
    <p:sldId id="326" r:id="rId23"/>
    <p:sldId id="277" r:id="rId24"/>
    <p:sldId id="327" r:id="rId25"/>
    <p:sldId id="278" r:id="rId26"/>
    <p:sldId id="279" r:id="rId27"/>
    <p:sldId id="302" r:id="rId28"/>
    <p:sldId id="4371" r:id="rId29"/>
    <p:sldId id="4372" r:id="rId30"/>
    <p:sldId id="4373" r:id="rId31"/>
    <p:sldId id="312" r:id="rId32"/>
    <p:sldId id="313" r:id="rId33"/>
    <p:sldId id="314" r:id="rId34"/>
    <p:sldId id="280" r:id="rId35"/>
    <p:sldId id="283" r:id="rId36"/>
    <p:sldId id="304" r:id="rId37"/>
    <p:sldId id="284" r:id="rId38"/>
    <p:sldId id="305" r:id="rId39"/>
    <p:sldId id="315" r:id="rId40"/>
    <p:sldId id="331" r:id="rId41"/>
    <p:sldId id="257" r:id="rId42"/>
    <p:sldId id="316" r:id="rId43"/>
    <p:sldId id="321" r:id="rId44"/>
    <p:sldId id="285" r:id="rId45"/>
    <p:sldId id="286" r:id="rId46"/>
    <p:sldId id="287" r:id="rId47"/>
    <p:sldId id="288" r:id="rId48"/>
    <p:sldId id="289" r:id="rId49"/>
    <p:sldId id="290" r:id="rId50"/>
    <p:sldId id="292" r:id="rId51"/>
    <p:sldId id="293" r:id="rId52"/>
    <p:sldId id="309" r:id="rId53"/>
    <p:sldId id="318" r:id="rId54"/>
    <p:sldId id="295" r:id="rId55"/>
    <p:sldId id="308" r:id="rId56"/>
    <p:sldId id="320" r:id="rId57"/>
    <p:sldId id="693" r:id="rId58"/>
    <p:sldId id="913" r:id="rId59"/>
    <p:sldId id="914" r:id="rId60"/>
    <p:sldId id="949" r:id="rId61"/>
    <p:sldId id="966" r:id="rId62"/>
    <p:sldId id="924" r:id="rId63"/>
    <p:sldId id="916" r:id="rId64"/>
    <p:sldId id="950" r:id="rId65"/>
    <p:sldId id="951" r:id="rId66"/>
    <p:sldId id="952" r:id="rId67"/>
    <p:sldId id="953" r:id="rId68"/>
    <p:sldId id="954" r:id="rId69"/>
    <p:sldId id="955" r:id="rId70"/>
    <p:sldId id="958" r:id="rId71"/>
    <p:sldId id="959" r:id="rId72"/>
    <p:sldId id="960" r:id="rId73"/>
    <p:sldId id="961" r:id="rId74"/>
    <p:sldId id="962" r:id="rId75"/>
    <p:sldId id="963" r:id="rId76"/>
    <p:sldId id="969" r:id="rId77"/>
    <p:sldId id="973" r:id="rId78"/>
    <p:sldId id="978" r:id="rId79"/>
    <p:sldId id="976" r:id="rId80"/>
    <p:sldId id="975" r:id="rId81"/>
    <p:sldId id="981" r:id="rId82"/>
    <p:sldId id="980" r:id="rId83"/>
    <p:sldId id="974" r:id="rId84"/>
    <p:sldId id="983" r:id="rId85"/>
    <p:sldId id="803" r:id="rId86"/>
    <p:sldId id="812" r:id="rId87"/>
    <p:sldId id="492" r:id="rId88"/>
    <p:sldId id="972" r:id="rId89"/>
    <p:sldId id="979" r:id="rId90"/>
    <p:sldId id="941" r:id="rId91"/>
    <p:sldId id="3100" r:id="rId92"/>
    <p:sldId id="3091" r:id="rId93"/>
    <p:sldId id="4368" r:id="rId94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0E39"/>
    <a:srgbClr val="0070C0"/>
    <a:srgbClr val="9F0926"/>
    <a:srgbClr val="941420"/>
    <a:srgbClr val="FF6600"/>
    <a:srgbClr val="C4D8ED"/>
    <a:srgbClr val="00A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8472" autoAdjust="0"/>
    <p:restoredTop sz="94660"/>
  </p:normalViewPr>
  <p:slideViewPr>
    <p:cSldViewPr snapToGrid="0">
      <p:cViewPr varScale="1">
        <p:scale>
          <a:sx n="72" d="100"/>
          <a:sy n="72" d="100"/>
        </p:scale>
        <p:origin x="7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0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C:\Users\Domenica\Desktop\Borsa%20di%20studio\Convegno%20BCC\Convegno%20BCC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Borsa%20di%20studio\Convegno%20BCC\Convegno%20BCC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Borsa%20di%20studio\Convegno%20BCC\Convegno%20BCC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Borsa%20di%20studio\Convegno%20BCC\Convegno%20BCC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menica\Desktop\Convegno%20BCC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MC!$B$1</c:f>
              <c:strCache>
                <c:ptCount val="1"/>
                <c:pt idx="0">
                  <c:v>Popolazione 1861</c:v>
                </c:pt>
              </c:strCache>
            </c:strRef>
          </c:tx>
          <c:spPr>
            <a:ln w="444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>
                  <a:lumMod val="60000"/>
                  <a:lumOff val="40000"/>
                </a:schemeClr>
              </a:solidFill>
              <a:ln w="12700">
                <a:solidFill>
                  <a:schemeClr val="bg1"/>
                </a:solidFill>
              </a:ln>
              <a:effectLst/>
            </c:spPr>
          </c:marker>
          <c:cat>
            <c:strRef>
              <c:f>MC!$A$2:$A$56</c:f>
              <c:strCache>
                <c:ptCount val="55"/>
                <c:pt idx="0">
                  <c:v>Apiro</c:v>
                </c:pt>
                <c:pt idx="1">
                  <c:v>Appignano</c:v>
                </c:pt>
                <c:pt idx="2">
                  <c:v>Belforte del Chienti</c:v>
                </c:pt>
                <c:pt idx="3">
                  <c:v>Bolognola</c:v>
                </c:pt>
                <c:pt idx="4">
                  <c:v>Caldarola</c:v>
                </c:pt>
                <c:pt idx="5">
                  <c:v>Camerino</c:v>
                </c:pt>
                <c:pt idx="6">
                  <c:v>Camporotondo di Fiastrone</c:v>
                </c:pt>
                <c:pt idx="7">
                  <c:v>Castelraimondo</c:v>
                </c:pt>
                <c:pt idx="8">
                  <c:v>Castelsantangelo sul Nera</c:v>
                </c:pt>
                <c:pt idx="9">
                  <c:v>Cessapalombo</c:v>
                </c:pt>
                <c:pt idx="10">
                  <c:v>Cingoli</c:v>
                </c:pt>
                <c:pt idx="11">
                  <c:v>Civitanova Marche</c:v>
                </c:pt>
                <c:pt idx="12">
                  <c:v>Colmurano</c:v>
                </c:pt>
                <c:pt idx="13">
                  <c:v>Corridonia</c:v>
                </c:pt>
                <c:pt idx="14">
                  <c:v>Esanatoglia</c:v>
                </c:pt>
                <c:pt idx="15">
                  <c:v>Fiastra</c:v>
                </c:pt>
                <c:pt idx="16">
                  <c:v>Fiuminata</c:v>
                </c:pt>
                <c:pt idx="17">
                  <c:v>Gagliole</c:v>
                </c:pt>
                <c:pt idx="18">
                  <c:v>Gualdo</c:v>
                </c:pt>
                <c:pt idx="19">
                  <c:v>Loro Piceno</c:v>
                </c:pt>
                <c:pt idx="20">
                  <c:v>Macerata</c:v>
                </c:pt>
                <c:pt idx="21">
                  <c:v>Matelica</c:v>
                </c:pt>
                <c:pt idx="22">
                  <c:v>Mogliano</c:v>
                </c:pt>
                <c:pt idx="23">
                  <c:v>Monte Cavallo</c:v>
                </c:pt>
                <c:pt idx="24">
                  <c:v>Monte San Giusto</c:v>
                </c:pt>
                <c:pt idx="25">
                  <c:v>Monte San Martino</c:v>
                </c:pt>
                <c:pt idx="26">
                  <c:v>Montecassiano</c:v>
                </c:pt>
                <c:pt idx="27">
                  <c:v>Montecosaro</c:v>
                </c:pt>
                <c:pt idx="28">
                  <c:v>Montefano</c:v>
                </c:pt>
                <c:pt idx="29">
                  <c:v>Montelupone</c:v>
                </c:pt>
                <c:pt idx="30">
                  <c:v>Morrovalle</c:v>
                </c:pt>
                <c:pt idx="31">
                  <c:v>Muccia</c:v>
                </c:pt>
                <c:pt idx="32">
                  <c:v>Penna San Giovanni</c:v>
                </c:pt>
                <c:pt idx="33">
                  <c:v>Petriolo</c:v>
                </c:pt>
                <c:pt idx="34">
                  <c:v>Pieve Torina</c:v>
                </c:pt>
                <c:pt idx="35">
                  <c:v>Pioraco</c:v>
                </c:pt>
                <c:pt idx="36">
                  <c:v>Poggio San Vicino</c:v>
                </c:pt>
                <c:pt idx="37">
                  <c:v>Pollenza</c:v>
                </c:pt>
                <c:pt idx="38">
                  <c:v>Porto Recanati</c:v>
                </c:pt>
                <c:pt idx="39">
                  <c:v>Potenza Picena</c:v>
                </c:pt>
                <c:pt idx="40">
                  <c:v>Recanati</c:v>
                </c:pt>
                <c:pt idx="41">
                  <c:v>Ripe San Ginesio</c:v>
                </c:pt>
                <c:pt idx="42">
                  <c:v>San Ginesio</c:v>
                </c:pt>
                <c:pt idx="43">
                  <c:v>San Severino Marche</c:v>
                </c:pt>
                <c:pt idx="44">
                  <c:v>Sant'Angelo in Pontano</c:v>
                </c:pt>
                <c:pt idx="45">
                  <c:v>Sarnano</c:v>
                </c:pt>
                <c:pt idx="46">
                  <c:v>Sefro</c:v>
                </c:pt>
                <c:pt idx="47">
                  <c:v>Serrapetrona</c:v>
                </c:pt>
                <c:pt idx="48">
                  <c:v>Serravalle di Chienti</c:v>
                </c:pt>
                <c:pt idx="49">
                  <c:v>Tolentino</c:v>
                </c:pt>
                <c:pt idx="50">
                  <c:v>Treia</c:v>
                </c:pt>
                <c:pt idx="51">
                  <c:v>Urbisaglia</c:v>
                </c:pt>
                <c:pt idx="52">
                  <c:v>Ussita</c:v>
                </c:pt>
                <c:pt idx="53">
                  <c:v>Visso</c:v>
                </c:pt>
                <c:pt idx="54">
                  <c:v>Valfornace</c:v>
                </c:pt>
              </c:strCache>
            </c:strRef>
          </c:cat>
          <c:val>
            <c:numRef>
              <c:f>MC!$B$2:$B$56</c:f>
              <c:numCache>
                <c:formatCode>#,##0</c:formatCode>
                <c:ptCount val="55"/>
                <c:pt idx="0">
                  <c:v>3892</c:v>
                </c:pt>
                <c:pt idx="1">
                  <c:v>2248</c:v>
                </c:pt>
                <c:pt idx="2">
                  <c:v>1819</c:v>
                </c:pt>
                <c:pt idx="3">
                  <c:v>440</c:v>
                </c:pt>
                <c:pt idx="4">
                  <c:v>2967</c:v>
                </c:pt>
                <c:pt idx="5">
                  <c:v>12419</c:v>
                </c:pt>
                <c:pt idx="6">
                  <c:v>798</c:v>
                </c:pt>
                <c:pt idx="7">
                  <c:v>3224</c:v>
                </c:pt>
                <c:pt idx="8">
                  <c:v>1677</c:v>
                </c:pt>
                <c:pt idx="9">
                  <c:v>1227</c:v>
                </c:pt>
                <c:pt idx="10">
                  <c:v>11986</c:v>
                </c:pt>
                <c:pt idx="11">
                  <c:v>8896</c:v>
                </c:pt>
                <c:pt idx="12">
                  <c:v>1320</c:v>
                </c:pt>
                <c:pt idx="13">
                  <c:v>8200</c:v>
                </c:pt>
                <c:pt idx="14">
                  <c:v>2288</c:v>
                </c:pt>
                <c:pt idx="15">
                  <c:v>2953</c:v>
                </c:pt>
                <c:pt idx="16">
                  <c:v>2396</c:v>
                </c:pt>
                <c:pt idx="17">
                  <c:v>1270</c:v>
                </c:pt>
                <c:pt idx="18">
                  <c:v>1732</c:v>
                </c:pt>
                <c:pt idx="19">
                  <c:v>3445</c:v>
                </c:pt>
                <c:pt idx="20">
                  <c:v>19475</c:v>
                </c:pt>
                <c:pt idx="21">
                  <c:v>7325</c:v>
                </c:pt>
                <c:pt idx="22">
                  <c:v>4034</c:v>
                </c:pt>
                <c:pt idx="23">
                  <c:v>708</c:v>
                </c:pt>
                <c:pt idx="24">
                  <c:v>3122</c:v>
                </c:pt>
                <c:pt idx="25">
                  <c:v>1587</c:v>
                </c:pt>
                <c:pt idx="26">
                  <c:v>4231</c:v>
                </c:pt>
                <c:pt idx="27">
                  <c:v>3063</c:v>
                </c:pt>
                <c:pt idx="28">
                  <c:v>3693</c:v>
                </c:pt>
                <c:pt idx="29">
                  <c:v>4018</c:v>
                </c:pt>
                <c:pt idx="30">
                  <c:v>5721</c:v>
                </c:pt>
                <c:pt idx="31">
                  <c:v>1641</c:v>
                </c:pt>
                <c:pt idx="32">
                  <c:v>2927</c:v>
                </c:pt>
                <c:pt idx="33">
                  <c:v>2262</c:v>
                </c:pt>
                <c:pt idx="34">
                  <c:v>3397</c:v>
                </c:pt>
                <c:pt idx="35">
                  <c:v>1508</c:v>
                </c:pt>
                <c:pt idx="36" formatCode="#,##0_ ;\-#,##0\ ">
                  <c:v>639</c:v>
                </c:pt>
                <c:pt idx="37" formatCode="#,##0_ ;\-#,##0\ ">
                  <c:v>5470</c:v>
                </c:pt>
                <c:pt idx="38" formatCode="#,##0_ ;\-#,##0\ ">
                  <c:v>5764</c:v>
                </c:pt>
                <c:pt idx="39" formatCode="#,##0_ ;\-#,##0\ ">
                  <c:v>6605</c:v>
                </c:pt>
                <c:pt idx="40" formatCode="#,##0_ ;\-#,##0\ ">
                  <c:v>13080</c:v>
                </c:pt>
                <c:pt idx="41" formatCode="#,##0_ ;\-#,##0\ ">
                  <c:v>1172</c:v>
                </c:pt>
                <c:pt idx="42" formatCode="#,##0_ ;\-#,##0\ ">
                  <c:v>6050</c:v>
                </c:pt>
                <c:pt idx="43" formatCode="#,##0_ ;\-#,##0\ ">
                  <c:v>13954</c:v>
                </c:pt>
                <c:pt idx="44" formatCode="#,##0_ ;\-#,##0\ ">
                  <c:v>2440</c:v>
                </c:pt>
                <c:pt idx="45" formatCode="#,##0_ ;\-#,##0\ ">
                  <c:v>4841</c:v>
                </c:pt>
                <c:pt idx="46" formatCode="#,##0_ ;\-#,##0\ ">
                  <c:v>1068</c:v>
                </c:pt>
                <c:pt idx="47" formatCode="#,##0_ ;\-#,##0\ ">
                  <c:v>1802</c:v>
                </c:pt>
                <c:pt idx="48" formatCode="#,##0_ ;\-#,##0\ ">
                  <c:v>2961</c:v>
                </c:pt>
                <c:pt idx="49" formatCode="#,##0_ ;\-#,##0\ ">
                  <c:v>10982</c:v>
                </c:pt>
                <c:pt idx="50" formatCode="#,##0_ ;\-#,##0\ ">
                  <c:v>8844</c:v>
                </c:pt>
                <c:pt idx="51" formatCode="#,##0_ ;\-#,##0\ ">
                  <c:v>2330</c:v>
                </c:pt>
                <c:pt idx="52" formatCode="#,##0_ ;\-#,##0\ ">
                  <c:v>1438</c:v>
                </c:pt>
                <c:pt idx="53" formatCode="#,##0_ ;\-#,##0\ ">
                  <c:v>2932</c:v>
                </c:pt>
                <c:pt idx="54" formatCode="#,##0_ ;\-#,##0\ ">
                  <c:v>3001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002-4697-A0E1-73FE0E86ED6D}"/>
            </c:ext>
          </c:extLst>
        </c:ser>
        <c:ser>
          <c:idx val="1"/>
          <c:order val="1"/>
          <c:tx>
            <c:strRef>
              <c:f>MC!$C$1</c:f>
              <c:strCache>
                <c:ptCount val="1"/>
                <c:pt idx="0">
                  <c:v>Popolazione 2019</c:v>
                </c:pt>
              </c:strCache>
            </c:strRef>
          </c:tx>
          <c:spPr>
            <a:ln w="44450" cap="rnd">
              <a:solidFill>
                <a:srgbClr val="9F0926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0000">
                  <a:alpha val="99000"/>
                </a:srgbClr>
              </a:solidFill>
              <a:ln w="12700">
                <a:solidFill>
                  <a:schemeClr val="bg1"/>
                </a:solidFill>
              </a:ln>
              <a:effectLst/>
            </c:spPr>
          </c:marker>
          <c:cat>
            <c:strRef>
              <c:f>MC!$A$2:$A$56</c:f>
              <c:strCache>
                <c:ptCount val="55"/>
                <c:pt idx="0">
                  <c:v>Apiro</c:v>
                </c:pt>
                <c:pt idx="1">
                  <c:v>Appignano</c:v>
                </c:pt>
                <c:pt idx="2">
                  <c:v>Belforte del Chienti</c:v>
                </c:pt>
                <c:pt idx="3">
                  <c:v>Bolognola</c:v>
                </c:pt>
                <c:pt idx="4">
                  <c:v>Caldarola</c:v>
                </c:pt>
                <c:pt idx="5">
                  <c:v>Camerino</c:v>
                </c:pt>
                <c:pt idx="6">
                  <c:v>Camporotondo di Fiastrone</c:v>
                </c:pt>
                <c:pt idx="7">
                  <c:v>Castelraimondo</c:v>
                </c:pt>
                <c:pt idx="8">
                  <c:v>Castelsantangelo sul Nera</c:v>
                </c:pt>
                <c:pt idx="9">
                  <c:v>Cessapalombo</c:v>
                </c:pt>
                <c:pt idx="10">
                  <c:v>Cingoli</c:v>
                </c:pt>
                <c:pt idx="11">
                  <c:v>Civitanova Marche</c:v>
                </c:pt>
                <c:pt idx="12">
                  <c:v>Colmurano</c:v>
                </c:pt>
                <c:pt idx="13">
                  <c:v>Corridonia</c:v>
                </c:pt>
                <c:pt idx="14">
                  <c:v>Esanatoglia</c:v>
                </c:pt>
                <c:pt idx="15">
                  <c:v>Fiastra</c:v>
                </c:pt>
                <c:pt idx="16">
                  <c:v>Fiuminata</c:v>
                </c:pt>
                <c:pt idx="17">
                  <c:v>Gagliole</c:v>
                </c:pt>
                <c:pt idx="18">
                  <c:v>Gualdo</c:v>
                </c:pt>
                <c:pt idx="19">
                  <c:v>Loro Piceno</c:v>
                </c:pt>
                <c:pt idx="20">
                  <c:v>Macerata</c:v>
                </c:pt>
                <c:pt idx="21">
                  <c:v>Matelica</c:v>
                </c:pt>
                <c:pt idx="22">
                  <c:v>Mogliano</c:v>
                </c:pt>
                <c:pt idx="23">
                  <c:v>Monte Cavallo</c:v>
                </c:pt>
                <c:pt idx="24">
                  <c:v>Monte San Giusto</c:v>
                </c:pt>
                <c:pt idx="25">
                  <c:v>Monte San Martino</c:v>
                </c:pt>
                <c:pt idx="26">
                  <c:v>Montecassiano</c:v>
                </c:pt>
                <c:pt idx="27">
                  <c:v>Montecosaro</c:v>
                </c:pt>
                <c:pt idx="28">
                  <c:v>Montefano</c:v>
                </c:pt>
                <c:pt idx="29">
                  <c:v>Montelupone</c:v>
                </c:pt>
                <c:pt idx="30">
                  <c:v>Morrovalle</c:v>
                </c:pt>
                <c:pt idx="31">
                  <c:v>Muccia</c:v>
                </c:pt>
                <c:pt idx="32">
                  <c:v>Penna San Giovanni</c:v>
                </c:pt>
                <c:pt idx="33">
                  <c:v>Petriolo</c:v>
                </c:pt>
                <c:pt idx="34">
                  <c:v>Pieve Torina</c:v>
                </c:pt>
                <c:pt idx="35">
                  <c:v>Pioraco</c:v>
                </c:pt>
                <c:pt idx="36">
                  <c:v>Poggio San Vicino</c:v>
                </c:pt>
                <c:pt idx="37">
                  <c:v>Pollenza</c:v>
                </c:pt>
                <c:pt idx="38">
                  <c:v>Porto Recanati</c:v>
                </c:pt>
                <c:pt idx="39">
                  <c:v>Potenza Picena</c:v>
                </c:pt>
                <c:pt idx="40">
                  <c:v>Recanati</c:v>
                </c:pt>
                <c:pt idx="41">
                  <c:v>Ripe San Ginesio</c:v>
                </c:pt>
                <c:pt idx="42">
                  <c:v>San Ginesio</c:v>
                </c:pt>
                <c:pt idx="43">
                  <c:v>San Severino Marche</c:v>
                </c:pt>
                <c:pt idx="44">
                  <c:v>Sant'Angelo in Pontano</c:v>
                </c:pt>
                <c:pt idx="45">
                  <c:v>Sarnano</c:v>
                </c:pt>
                <c:pt idx="46">
                  <c:v>Sefro</c:v>
                </c:pt>
                <c:pt idx="47">
                  <c:v>Serrapetrona</c:v>
                </c:pt>
                <c:pt idx="48">
                  <c:v>Serravalle di Chienti</c:v>
                </c:pt>
                <c:pt idx="49">
                  <c:v>Tolentino</c:v>
                </c:pt>
                <c:pt idx="50">
                  <c:v>Treia</c:v>
                </c:pt>
                <c:pt idx="51">
                  <c:v>Urbisaglia</c:v>
                </c:pt>
                <c:pt idx="52">
                  <c:v>Ussita</c:v>
                </c:pt>
                <c:pt idx="53">
                  <c:v>Visso</c:v>
                </c:pt>
                <c:pt idx="54">
                  <c:v>Valfornace</c:v>
                </c:pt>
              </c:strCache>
            </c:strRef>
          </c:cat>
          <c:val>
            <c:numRef>
              <c:f>MC!$C$2:$C$56</c:f>
              <c:numCache>
                <c:formatCode>#,##0_ ;\-#,##0\ </c:formatCode>
                <c:ptCount val="55"/>
                <c:pt idx="0">
                  <c:v>2196</c:v>
                </c:pt>
                <c:pt idx="1">
                  <c:v>4155</c:v>
                </c:pt>
                <c:pt idx="2">
                  <c:v>1904</c:v>
                </c:pt>
                <c:pt idx="3">
                  <c:v>141</c:v>
                </c:pt>
                <c:pt idx="4">
                  <c:v>1710</c:v>
                </c:pt>
                <c:pt idx="5">
                  <c:v>6852</c:v>
                </c:pt>
                <c:pt idx="6">
                  <c:v>525</c:v>
                </c:pt>
                <c:pt idx="7">
                  <c:v>4449</c:v>
                </c:pt>
                <c:pt idx="8">
                  <c:v>249</c:v>
                </c:pt>
                <c:pt idx="9">
                  <c:v>482</c:v>
                </c:pt>
                <c:pt idx="10">
                  <c:v>10082</c:v>
                </c:pt>
                <c:pt idx="11">
                  <c:v>42476</c:v>
                </c:pt>
                <c:pt idx="12">
                  <c:v>1224</c:v>
                </c:pt>
                <c:pt idx="13">
                  <c:v>15212</c:v>
                </c:pt>
                <c:pt idx="14">
                  <c:v>1923</c:v>
                </c:pt>
                <c:pt idx="15">
                  <c:v>663</c:v>
                </c:pt>
                <c:pt idx="16">
                  <c:v>1317</c:v>
                </c:pt>
                <c:pt idx="17">
                  <c:v>599</c:v>
                </c:pt>
                <c:pt idx="18">
                  <c:v>774</c:v>
                </c:pt>
                <c:pt idx="19">
                  <c:v>2303</c:v>
                </c:pt>
                <c:pt idx="20">
                  <c:v>41514</c:v>
                </c:pt>
                <c:pt idx="21">
                  <c:v>9612</c:v>
                </c:pt>
                <c:pt idx="22">
                  <c:v>4571</c:v>
                </c:pt>
                <c:pt idx="23">
                  <c:v>122</c:v>
                </c:pt>
                <c:pt idx="24">
                  <c:v>7852</c:v>
                </c:pt>
                <c:pt idx="25">
                  <c:v>734</c:v>
                </c:pt>
                <c:pt idx="26">
                  <c:v>7054</c:v>
                </c:pt>
                <c:pt idx="27">
                  <c:v>7227</c:v>
                </c:pt>
                <c:pt idx="28">
                  <c:v>3400</c:v>
                </c:pt>
                <c:pt idx="29">
                  <c:v>3538</c:v>
                </c:pt>
                <c:pt idx="30">
                  <c:v>10078</c:v>
                </c:pt>
                <c:pt idx="31">
                  <c:v>878</c:v>
                </c:pt>
                <c:pt idx="32">
                  <c:v>1035</c:v>
                </c:pt>
                <c:pt idx="33">
                  <c:v>1929</c:v>
                </c:pt>
                <c:pt idx="34">
                  <c:v>1359</c:v>
                </c:pt>
                <c:pt idx="35">
                  <c:v>1062</c:v>
                </c:pt>
                <c:pt idx="36">
                  <c:v>241</c:v>
                </c:pt>
                <c:pt idx="37">
                  <c:v>6475</c:v>
                </c:pt>
                <c:pt idx="38">
                  <c:v>12541</c:v>
                </c:pt>
                <c:pt idx="39">
                  <c:v>15850</c:v>
                </c:pt>
                <c:pt idx="40">
                  <c:v>21097</c:v>
                </c:pt>
                <c:pt idx="41">
                  <c:v>837</c:v>
                </c:pt>
                <c:pt idx="42">
                  <c:v>3278</c:v>
                </c:pt>
                <c:pt idx="43">
                  <c:v>12344</c:v>
                </c:pt>
                <c:pt idx="44">
                  <c:v>1361</c:v>
                </c:pt>
                <c:pt idx="45">
                  <c:v>3179</c:v>
                </c:pt>
                <c:pt idx="46">
                  <c:v>438</c:v>
                </c:pt>
                <c:pt idx="47">
                  <c:v>922</c:v>
                </c:pt>
                <c:pt idx="48">
                  <c:v>1009</c:v>
                </c:pt>
                <c:pt idx="49">
                  <c:v>19113</c:v>
                </c:pt>
                <c:pt idx="50">
                  <c:v>9255</c:v>
                </c:pt>
                <c:pt idx="51">
                  <c:v>2551</c:v>
                </c:pt>
                <c:pt idx="52">
                  <c:v>409</c:v>
                </c:pt>
                <c:pt idx="53">
                  <c:v>1062</c:v>
                </c:pt>
                <c:pt idx="54">
                  <c:v>1015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002-4697-A0E1-73FE0E86ED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911904"/>
        <c:axId val="152912464"/>
      </c:lineChart>
      <c:catAx>
        <c:axId val="152911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2912464"/>
        <c:crosses val="autoZero"/>
        <c:auto val="1"/>
        <c:lblAlgn val="ctr"/>
        <c:lblOffset val="100"/>
        <c:noMultiLvlLbl val="0"/>
      </c:catAx>
      <c:valAx>
        <c:axId val="15291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291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4"/>
          <c:order val="0"/>
          <c:tx>
            <c:strRef>
              <c:f>Foglio15!$A$6</c:f>
              <c:strCache>
                <c:ptCount val="1"/>
                <c:pt idx="0">
                  <c:v>Totale area</c:v>
                </c:pt>
              </c:strCache>
            </c:strRef>
          </c:tx>
          <c:spPr>
            <a:ln w="444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c:spPr>
          </c:marker>
          <c:cat>
            <c:numRef>
              <c:f>Foglio15!$B$1:$L$1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Foglio15!$B$6:$L$6</c:f>
              <c:numCache>
                <c:formatCode>#,##0</c:formatCode>
                <c:ptCount val="11"/>
                <c:pt idx="0">
                  <c:v>110451</c:v>
                </c:pt>
                <c:pt idx="1">
                  <c:v>111375</c:v>
                </c:pt>
                <c:pt idx="2">
                  <c:v>111203</c:v>
                </c:pt>
                <c:pt idx="3">
                  <c:v>109947</c:v>
                </c:pt>
                <c:pt idx="4">
                  <c:v>108986</c:v>
                </c:pt>
                <c:pt idx="5">
                  <c:v>107020</c:v>
                </c:pt>
                <c:pt idx="6">
                  <c:v>106116</c:v>
                </c:pt>
                <c:pt idx="7">
                  <c:v>105158</c:v>
                </c:pt>
                <c:pt idx="8">
                  <c:v>105402</c:v>
                </c:pt>
                <c:pt idx="9">
                  <c:v>104982</c:v>
                </c:pt>
                <c:pt idx="10">
                  <c:v>104122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629-46F6-BB2B-71DD3DB0D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4429552"/>
        <c:axId val="154430112"/>
      </c:lineChart>
      <c:catAx>
        <c:axId val="15442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4430112"/>
        <c:crosses val="autoZero"/>
        <c:auto val="1"/>
        <c:lblAlgn val="ctr"/>
        <c:lblOffset val="100"/>
        <c:noMultiLvlLbl val="0"/>
      </c:catAx>
      <c:valAx>
        <c:axId val="154430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4429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Foglio15!$A$37</c:f>
              <c:strCache>
                <c:ptCount val="1"/>
                <c:pt idx="0">
                  <c:v>N. di imprese su popolazione</c:v>
                </c:pt>
              </c:strCache>
            </c:strRef>
          </c:tx>
          <c:spPr>
            <a:ln w="444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>
                  <a:lumMod val="75000"/>
                </a:schemeClr>
              </a:solidFill>
              <a:ln w="34925">
                <a:solidFill>
                  <a:schemeClr val="bg1">
                    <a:lumMod val="50000"/>
                  </a:schemeClr>
                </a:solidFill>
              </a:ln>
              <a:effectLst/>
            </c:spPr>
          </c:marker>
          <c:cat>
            <c:numRef>
              <c:f>Foglio15!$B$36:$K$36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Foglio15!$B$37:$K$37</c:f>
              <c:numCache>
                <c:formatCode>0.00%</c:formatCode>
                <c:ptCount val="10"/>
                <c:pt idx="0">
                  <c:v>0.10754460699593486</c:v>
                </c:pt>
                <c:pt idx="1">
                  <c:v>0.10817486302707019</c:v>
                </c:pt>
                <c:pt idx="2">
                  <c:v>0.1100423829866399</c:v>
                </c:pt>
                <c:pt idx="3">
                  <c:v>0.10851171553857132</c:v>
                </c:pt>
                <c:pt idx="4">
                  <c:v>0.10678819221600246</c:v>
                </c:pt>
                <c:pt idx="5">
                  <c:v>0.10484766130541315</c:v>
                </c:pt>
                <c:pt idx="6">
                  <c:v>0.10441014701801959</c:v>
                </c:pt>
                <c:pt idx="7">
                  <c:v>0.10380039463852277</c:v>
                </c:pt>
                <c:pt idx="8">
                  <c:v>0.1046372066565473</c:v>
                </c:pt>
                <c:pt idx="9">
                  <c:v>0.10464619037508635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87F-4C53-ABA4-62DB5ECBBD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169344"/>
        <c:axId val="208169904"/>
      </c:lineChart>
      <c:catAx>
        <c:axId val="208169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8169904"/>
        <c:crosses val="autoZero"/>
        <c:auto val="1"/>
        <c:lblAlgn val="ctr"/>
        <c:lblOffset val="100"/>
        <c:noMultiLvlLbl val="0"/>
      </c:catAx>
      <c:valAx>
        <c:axId val="20816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8169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it-IT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97594050743652E-2"/>
          <c:y val="7.407407407407407E-2"/>
          <c:w val="0.8585579615048119"/>
          <c:h val="0.8416746864975212"/>
        </c:manualLayout>
      </c:layout>
      <c:lineChart>
        <c:grouping val="standard"/>
        <c:varyColors val="0"/>
        <c:ser>
          <c:idx val="0"/>
          <c:order val="0"/>
          <c:tx>
            <c:strRef>
              <c:f>Foglio16!$A$14</c:f>
              <c:strCache>
                <c:ptCount val="1"/>
                <c:pt idx="0">
                  <c:v>Totale area</c:v>
                </c:pt>
              </c:strCache>
            </c:strRef>
          </c:tx>
          <c:spPr>
            <a:ln w="444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c:spPr>
          </c:marker>
          <c:cat>
            <c:numRef>
              <c:f>Foglio16!$B$13:$L$13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Foglio16!$B$14:$L$14</c:f>
              <c:numCache>
                <c:formatCode>#,##0</c:formatCode>
                <c:ptCount val="11"/>
                <c:pt idx="0">
                  <c:v>35531</c:v>
                </c:pt>
                <c:pt idx="1">
                  <c:v>35304</c:v>
                </c:pt>
                <c:pt idx="2">
                  <c:v>34803</c:v>
                </c:pt>
                <c:pt idx="3">
                  <c:v>34331</c:v>
                </c:pt>
                <c:pt idx="4">
                  <c:v>33520</c:v>
                </c:pt>
                <c:pt idx="5">
                  <c:v>32653</c:v>
                </c:pt>
                <c:pt idx="6">
                  <c:v>31948</c:v>
                </c:pt>
                <c:pt idx="7">
                  <c:v>31128</c:v>
                </c:pt>
                <c:pt idx="8">
                  <c:v>30686</c:v>
                </c:pt>
                <c:pt idx="9">
                  <c:v>30152</c:v>
                </c:pt>
                <c:pt idx="10">
                  <c:v>29654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343-44AC-9571-65948CD848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5004944"/>
        <c:axId val="155005504"/>
      </c:lineChart>
      <c:catAx>
        <c:axId val="155004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005504"/>
        <c:crosses val="autoZero"/>
        <c:auto val="1"/>
        <c:lblAlgn val="ctr"/>
        <c:lblOffset val="100"/>
        <c:noMultiLvlLbl val="0"/>
      </c:catAx>
      <c:valAx>
        <c:axId val="15500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004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Foglio16!$A$45</c:f>
              <c:strCache>
                <c:ptCount val="1"/>
                <c:pt idx="0">
                  <c:v>Totale area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Foglio16!$B$44:$L$44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Foglio16!$B$45:$L$45</c:f>
              <c:numCache>
                <c:formatCode>0.0%</c:formatCode>
                <c:ptCount val="11"/>
                <c:pt idx="0">
                  <c:v>0.32169016124797423</c:v>
                </c:pt>
                <c:pt idx="1">
                  <c:v>0.31698316498316498</c:v>
                </c:pt>
                <c:pt idx="2">
                  <c:v>0.31296817531901117</c:v>
                </c:pt>
                <c:pt idx="3">
                  <c:v>0.31225044794309986</c:v>
                </c:pt>
                <c:pt idx="4">
                  <c:v>0.30756243921237592</c:v>
                </c:pt>
                <c:pt idx="5">
                  <c:v>0.30511119416931415</c:v>
                </c:pt>
                <c:pt idx="6">
                  <c:v>0.30106675713370273</c:v>
                </c:pt>
                <c:pt idx="7">
                  <c:v>0.29601171570398827</c:v>
                </c:pt>
                <c:pt idx="8">
                  <c:v>0.29113299557883154</c:v>
                </c:pt>
                <c:pt idx="9">
                  <c:v>0.2872111409574975</c:v>
                </c:pt>
                <c:pt idx="10">
                  <c:v>0.28480052246403259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43-4A3F-85D0-F8695DB7923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32"/>
        <c:axId val="155007744"/>
        <c:axId val="155008304"/>
      </c:barChart>
      <c:catAx>
        <c:axId val="15500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008304"/>
        <c:crosses val="autoZero"/>
        <c:auto val="1"/>
        <c:lblAlgn val="ctr"/>
        <c:lblOffset val="100"/>
        <c:noMultiLvlLbl val="0"/>
      </c:catAx>
      <c:valAx>
        <c:axId val="15500830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55007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Foglio17!$B$21</c:f>
              <c:strCache>
                <c:ptCount val="1"/>
                <c:pt idx="0">
                  <c:v>IMPORT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numRef>
              <c:f>Foglio17!$A$22:$A$31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Foglio17!$B$22:$B$31</c:f>
              <c:numCache>
                <c:formatCode>#,##0</c:formatCode>
                <c:ptCount val="10"/>
                <c:pt idx="0">
                  <c:v>3314041657</c:v>
                </c:pt>
                <c:pt idx="1">
                  <c:v>3803545769</c:v>
                </c:pt>
                <c:pt idx="2">
                  <c:v>3643552699</c:v>
                </c:pt>
                <c:pt idx="3">
                  <c:v>3710018091</c:v>
                </c:pt>
                <c:pt idx="4">
                  <c:v>3652538764</c:v>
                </c:pt>
                <c:pt idx="5">
                  <c:v>4234588374</c:v>
                </c:pt>
                <c:pt idx="6">
                  <c:v>4710852759</c:v>
                </c:pt>
                <c:pt idx="7">
                  <c:v>4000249123</c:v>
                </c:pt>
                <c:pt idx="8">
                  <c:v>4487601456</c:v>
                </c:pt>
                <c:pt idx="9">
                  <c:v>4446887218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85-420E-809C-81850947E575}"/>
            </c:ext>
          </c:extLst>
        </c:ser>
        <c:ser>
          <c:idx val="1"/>
          <c:order val="1"/>
          <c:tx>
            <c:strRef>
              <c:f>Foglio17!$C$21</c:f>
              <c:strCache>
                <c:ptCount val="1"/>
                <c:pt idx="0">
                  <c:v>EXPORT</c:v>
                </c:pt>
              </c:strCache>
            </c:strRef>
          </c:tx>
          <c:spPr>
            <a:solidFill>
              <a:srgbClr val="9F0926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numRef>
              <c:f>Foglio17!$A$22:$A$31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Foglio17!$C$22:$C$31</c:f>
              <c:numCache>
                <c:formatCode>#,##0</c:formatCode>
                <c:ptCount val="10"/>
                <c:pt idx="0">
                  <c:v>4975096326</c:v>
                </c:pt>
                <c:pt idx="1">
                  <c:v>5577495224</c:v>
                </c:pt>
                <c:pt idx="2">
                  <c:v>5871686033</c:v>
                </c:pt>
                <c:pt idx="3">
                  <c:v>6940204279</c:v>
                </c:pt>
                <c:pt idx="4">
                  <c:v>7583891258</c:v>
                </c:pt>
                <c:pt idx="5">
                  <c:v>6444251621</c:v>
                </c:pt>
                <c:pt idx="6">
                  <c:v>7028815064</c:v>
                </c:pt>
                <c:pt idx="7">
                  <c:v>6810628271</c:v>
                </c:pt>
                <c:pt idx="8">
                  <c:v>6607657582</c:v>
                </c:pt>
                <c:pt idx="9" formatCode="General">
                  <c:v>6689618168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85-420E-809C-81850947E5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55011104"/>
        <c:axId val="155011664"/>
      </c:barChart>
      <c:catAx>
        <c:axId val="155011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011664"/>
        <c:crosses val="autoZero"/>
        <c:auto val="1"/>
        <c:lblAlgn val="ctr"/>
        <c:lblOffset val="100"/>
        <c:noMultiLvlLbl val="0"/>
      </c:catAx>
      <c:valAx>
        <c:axId val="15501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011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Arrivi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Foglio18!$F$13</c:f>
              <c:strCache>
                <c:ptCount val="1"/>
                <c:pt idx="0">
                  <c:v>Italiani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Foglio18!$E$14:$E$18</c:f>
              <c:strCache>
                <c:ptCount val="5"/>
                <c:pt idx="0">
                  <c:v>Macerata</c:v>
                </c:pt>
                <c:pt idx="1">
                  <c:v>Fermo</c:v>
                </c:pt>
                <c:pt idx="2">
                  <c:v>Ascoli Piceno</c:v>
                </c:pt>
                <c:pt idx="3">
                  <c:v>Teramo</c:v>
                </c:pt>
                <c:pt idx="4">
                  <c:v>Totale area</c:v>
                </c:pt>
              </c:strCache>
            </c:strRef>
          </c:cat>
          <c:val>
            <c:numRef>
              <c:f>Foglio18!$F$14:$F$18</c:f>
              <c:numCache>
                <c:formatCode>0.0%</c:formatCode>
                <c:ptCount val="5"/>
                <c:pt idx="0">
                  <c:v>0.84576851312646328</c:v>
                </c:pt>
                <c:pt idx="1">
                  <c:v>0.83755361682588392</c:v>
                </c:pt>
                <c:pt idx="2">
                  <c:v>0.87074986678955635</c:v>
                </c:pt>
                <c:pt idx="3">
                  <c:v>0.86175412773922133</c:v>
                </c:pt>
                <c:pt idx="4">
                  <c:v>0.85714585916321684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40-4ED9-A218-1613A3CC3838}"/>
            </c:ext>
          </c:extLst>
        </c:ser>
        <c:ser>
          <c:idx val="1"/>
          <c:order val="1"/>
          <c:tx>
            <c:strRef>
              <c:f>Foglio18!$G$13</c:f>
              <c:strCache>
                <c:ptCount val="1"/>
                <c:pt idx="0">
                  <c:v>Stranieri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Foglio18!$E$14:$E$18</c:f>
              <c:strCache>
                <c:ptCount val="5"/>
                <c:pt idx="0">
                  <c:v>Macerata</c:v>
                </c:pt>
                <c:pt idx="1">
                  <c:v>Fermo</c:v>
                </c:pt>
                <c:pt idx="2">
                  <c:v>Ascoli Piceno</c:v>
                </c:pt>
                <c:pt idx="3">
                  <c:v>Teramo</c:v>
                </c:pt>
                <c:pt idx="4">
                  <c:v>Totale area</c:v>
                </c:pt>
              </c:strCache>
            </c:strRef>
          </c:cat>
          <c:val>
            <c:numRef>
              <c:f>Foglio18!$G$14:$G$18</c:f>
              <c:numCache>
                <c:formatCode>0.0%</c:formatCode>
                <c:ptCount val="5"/>
                <c:pt idx="0">
                  <c:v>0.15423148687353672</c:v>
                </c:pt>
                <c:pt idx="1">
                  <c:v>0.16244638317411608</c:v>
                </c:pt>
                <c:pt idx="2">
                  <c:v>0.12925013321044371</c:v>
                </c:pt>
                <c:pt idx="3">
                  <c:v>0.13824587226077864</c:v>
                </c:pt>
                <c:pt idx="4">
                  <c:v>0.14285414083678316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40-4ED9-A218-1613A3CC38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55489456"/>
        <c:axId val="155490016"/>
      </c:barChart>
      <c:catAx>
        <c:axId val="15548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490016"/>
        <c:crosses val="autoZero"/>
        <c:auto val="1"/>
        <c:lblAlgn val="ctr"/>
        <c:lblOffset val="100"/>
        <c:noMultiLvlLbl val="0"/>
      </c:catAx>
      <c:valAx>
        <c:axId val="15549001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489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Presenze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Foglio18!$F$1</c:f>
              <c:strCache>
                <c:ptCount val="1"/>
                <c:pt idx="0">
                  <c:v>Italiani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Foglio18!$E$2:$E$6</c:f>
              <c:strCache>
                <c:ptCount val="5"/>
                <c:pt idx="0">
                  <c:v>Macerata</c:v>
                </c:pt>
                <c:pt idx="1">
                  <c:v>Fermo</c:v>
                </c:pt>
                <c:pt idx="2">
                  <c:v>Ascoli Piceno</c:v>
                </c:pt>
                <c:pt idx="3">
                  <c:v>Teramo</c:v>
                </c:pt>
                <c:pt idx="4">
                  <c:v>Totale area</c:v>
                </c:pt>
              </c:strCache>
            </c:strRef>
          </c:cat>
          <c:val>
            <c:numRef>
              <c:f>Foglio18!$F$2:$F$6</c:f>
              <c:numCache>
                <c:formatCode>0.0%</c:formatCode>
                <c:ptCount val="5"/>
                <c:pt idx="0">
                  <c:v>0.7711701179174687</c:v>
                </c:pt>
                <c:pt idx="1">
                  <c:v>0.89307969883988836</c:v>
                </c:pt>
                <c:pt idx="2">
                  <c:v>0.84810063599538965</c:v>
                </c:pt>
                <c:pt idx="3">
                  <c:v>0.84561819020350126</c:v>
                </c:pt>
                <c:pt idx="4">
                  <c:v>0.8377886777846737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39-4638-89F0-736D3F8E08BE}"/>
            </c:ext>
          </c:extLst>
        </c:ser>
        <c:ser>
          <c:idx val="1"/>
          <c:order val="1"/>
          <c:tx>
            <c:strRef>
              <c:f>Foglio18!$G$1</c:f>
              <c:strCache>
                <c:ptCount val="1"/>
                <c:pt idx="0">
                  <c:v>Stranieri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Foglio18!$E$2:$E$6</c:f>
              <c:strCache>
                <c:ptCount val="5"/>
                <c:pt idx="0">
                  <c:v>Macerata</c:v>
                </c:pt>
                <c:pt idx="1">
                  <c:v>Fermo</c:v>
                </c:pt>
                <c:pt idx="2">
                  <c:v>Ascoli Piceno</c:v>
                </c:pt>
                <c:pt idx="3">
                  <c:v>Teramo</c:v>
                </c:pt>
                <c:pt idx="4">
                  <c:v>Totale area</c:v>
                </c:pt>
              </c:strCache>
            </c:strRef>
          </c:cat>
          <c:val>
            <c:numRef>
              <c:f>Foglio18!$G$2:$G$6</c:f>
              <c:numCache>
                <c:formatCode>0.0%</c:formatCode>
                <c:ptCount val="5"/>
                <c:pt idx="0">
                  <c:v>0.22882988208253133</c:v>
                </c:pt>
                <c:pt idx="1">
                  <c:v>0.10692030116011163</c:v>
                </c:pt>
                <c:pt idx="2">
                  <c:v>0.15189936400461029</c:v>
                </c:pt>
                <c:pt idx="3">
                  <c:v>0.15438180979649879</c:v>
                </c:pt>
                <c:pt idx="4">
                  <c:v>0.1622113222153263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39-4638-89F0-736D3F8E08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55492816"/>
        <c:axId val="155493376"/>
      </c:barChart>
      <c:catAx>
        <c:axId val="15549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493376"/>
        <c:crosses val="autoZero"/>
        <c:auto val="1"/>
        <c:lblAlgn val="ctr"/>
        <c:lblOffset val="100"/>
        <c:noMultiLvlLbl val="0"/>
      </c:catAx>
      <c:valAx>
        <c:axId val="155493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549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FM!$B$1</c:f>
              <c:strCache>
                <c:ptCount val="1"/>
                <c:pt idx="0">
                  <c:v>Popolazione 1861</c:v>
                </c:pt>
              </c:strCache>
            </c:strRef>
          </c:tx>
          <c:spPr>
            <a:ln w="444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>
                  <a:lumMod val="60000"/>
                  <a:lumOff val="40000"/>
                </a:schemeClr>
              </a:solidFill>
              <a:ln w="12700">
                <a:solidFill>
                  <a:schemeClr val="bg1"/>
                </a:solidFill>
              </a:ln>
              <a:effectLst/>
            </c:spPr>
          </c:marker>
          <c:cat>
            <c:strRef>
              <c:f>FM!$A$2:$A$41</c:f>
              <c:strCache>
                <c:ptCount val="40"/>
                <c:pt idx="0">
                  <c:v>Altidona</c:v>
                </c:pt>
                <c:pt idx="1">
                  <c:v>Amandola</c:v>
                </c:pt>
                <c:pt idx="2">
                  <c:v>Belmonte Piceno</c:v>
                </c:pt>
                <c:pt idx="3">
                  <c:v>Campofilone</c:v>
                </c:pt>
                <c:pt idx="4">
                  <c:v>Falerone</c:v>
                </c:pt>
                <c:pt idx="5">
                  <c:v>Fermo</c:v>
                </c:pt>
                <c:pt idx="6">
                  <c:v>Francavilla d'Ete</c:v>
                </c:pt>
                <c:pt idx="7">
                  <c:v>Grottazzolina</c:v>
                </c:pt>
                <c:pt idx="8">
                  <c:v>Lapedona</c:v>
                </c:pt>
                <c:pt idx="9">
                  <c:v>Magliano di Tenna</c:v>
                </c:pt>
                <c:pt idx="10">
                  <c:v>Massa Fermana</c:v>
                </c:pt>
                <c:pt idx="11">
                  <c:v>Monsampietro Morico</c:v>
                </c:pt>
                <c:pt idx="12">
                  <c:v>Montappone</c:v>
                </c:pt>
                <c:pt idx="13">
                  <c:v>Monte Giberto</c:v>
                </c:pt>
                <c:pt idx="14">
                  <c:v>Monte Rinaldo</c:v>
                </c:pt>
                <c:pt idx="15">
                  <c:v>Monte San Pietrangeli</c:v>
                </c:pt>
                <c:pt idx="16">
                  <c:v>Monte Urano</c:v>
                </c:pt>
                <c:pt idx="17">
                  <c:v>Monte Vidon Combatte</c:v>
                </c:pt>
                <c:pt idx="18">
                  <c:v>Monte Vidon Corrado</c:v>
                </c:pt>
                <c:pt idx="19">
                  <c:v>Montefalcone Appennino</c:v>
                </c:pt>
                <c:pt idx="20">
                  <c:v>Montefortino</c:v>
                </c:pt>
                <c:pt idx="21">
                  <c:v>Montegiorgio</c:v>
                </c:pt>
                <c:pt idx="22">
                  <c:v>Montegranaro</c:v>
                </c:pt>
                <c:pt idx="23">
                  <c:v>Monteleone di Fermo</c:v>
                </c:pt>
                <c:pt idx="24">
                  <c:v>Montelparo</c:v>
                </c:pt>
                <c:pt idx="25">
                  <c:v>Monterubbiano</c:v>
                </c:pt>
                <c:pt idx="26">
                  <c:v>Montottone</c:v>
                </c:pt>
                <c:pt idx="27">
                  <c:v>Moresco</c:v>
                </c:pt>
                <c:pt idx="28">
                  <c:v>Ortezzano</c:v>
                </c:pt>
                <c:pt idx="29">
                  <c:v>Pedaso</c:v>
                </c:pt>
                <c:pt idx="30">
                  <c:v>Petritoli</c:v>
                </c:pt>
                <c:pt idx="31">
                  <c:v>Ponzano di Fermo</c:v>
                </c:pt>
                <c:pt idx="32">
                  <c:v>Porto San Giorgio</c:v>
                </c:pt>
                <c:pt idx="33">
                  <c:v>Porto Sant'Elpidio</c:v>
                </c:pt>
                <c:pt idx="34">
                  <c:v>Rapagnano</c:v>
                </c:pt>
                <c:pt idx="35">
                  <c:v>Santa Vittoria in Matenano</c:v>
                </c:pt>
                <c:pt idx="36">
                  <c:v>Sant'Elpidio a Mare</c:v>
                </c:pt>
                <c:pt idx="37">
                  <c:v>Servigliano</c:v>
                </c:pt>
                <c:pt idx="38">
                  <c:v>Smerillo</c:v>
                </c:pt>
                <c:pt idx="39">
                  <c:v>Torre San Patrizio</c:v>
                </c:pt>
              </c:strCache>
            </c:strRef>
          </c:cat>
          <c:val>
            <c:numRef>
              <c:f>FM!$B$2:$B$41</c:f>
              <c:numCache>
                <c:formatCode>#,##0</c:formatCode>
                <c:ptCount val="40"/>
                <c:pt idx="0">
                  <c:v>1308</c:v>
                </c:pt>
                <c:pt idx="1">
                  <c:v>4893</c:v>
                </c:pt>
                <c:pt idx="2">
                  <c:v>1041</c:v>
                </c:pt>
                <c:pt idx="3">
                  <c:v>1389</c:v>
                </c:pt>
                <c:pt idx="4">
                  <c:v>3687</c:v>
                </c:pt>
                <c:pt idx="5">
                  <c:v>18198</c:v>
                </c:pt>
                <c:pt idx="6">
                  <c:v>1161</c:v>
                </c:pt>
                <c:pt idx="7">
                  <c:v>1557</c:v>
                </c:pt>
                <c:pt idx="8">
                  <c:v>1375</c:v>
                </c:pt>
                <c:pt idx="9">
                  <c:v>1078</c:v>
                </c:pt>
                <c:pt idx="10">
                  <c:v>1229</c:v>
                </c:pt>
                <c:pt idx="11">
                  <c:v>1197</c:v>
                </c:pt>
                <c:pt idx="12">
                  <c:v>1895</c:v>
                </c:pt>
                <c:pt idx="13">
                  <c:v>1376</c:v>
                </c:pt>
                <c:pt idx="14" formatCode="General">
                  <c:v>926</c:v>
                </c:pt>
                <c:pt idx="15">
                  <c:v>2302</c:v>
                </c:pt>
                <c:pt idx="16">
                  <c:v>2081</c:v>
                </c:pt>
                <c:pt idx="17">
                  <c:v>1027</c:v>
                </c:pt>
                <c:pt idx="18">
                  <c:v>1177</c:v>
                </c:pt>
                <c:pt idx="19">
                  <c:v>1139</c:v>
                </c:pt>
                <c:pt idx="20">
                  <c:v>2571</c:v>
                </c:pt>
                <c:pt idx="21">
                  <c:v>5945</c:v>
                </c:pt>
                <c:pt idx="22">
                  <c:v>4155</c:v>
                </c:pt>
                <c:pt idx="23">
                  <c:v>1135</c:v>
                </c:pt>
                <c:pt idx="24">
                  <c:v>1509</c:v>
                </c:pt>
                <c:pt idx="25">
                  <c:v>2970</c:v>
                </c:pt>
                <c:pt idx="26">
                  <c:v>1757</c:v>
                </c:pt>
                <c:pt idx="27" formatCode="General">
                  <c:v>829</c:v>
                </c:pt>
                <c:pt idx="28" formatCode="General">
                  <c:v>868</c:v>
                </c:pt>
                <c:pt idx="29" formatCode="General">
                  <c:v>572</c:v>
                </c:pt>
                <c:pt idx="30">
                  <c:v>3003</c:v>
                </c:pt>
                <c:pt idx="31">
                  <c:v>1424</c:v>
                </c:pt>
                <c:pt idx="32">
                  <c:v>3919</c:v>
                </c:pt>
                <c:pt idx="33">
                  <c:v>2168</c:v>
                </c:pt>
                <c:pt idx="34">
                  <c:v>1464</c:v>
                </c:pt>
                <c:pt idx="35">
                  <c:v>2230</c:v>
                </c:pt>
                <c:pt idx="36">
                  <c:v>6977</c:v>
                </c:pt>
                <c:pt idx="37">
                  <c:v>2378</c:v>
                </c:pt>
                <c:pt idx="38" formatCode="General">
                  <c:v>810</c:v>
                </c:pt>
                <c:pt idx="39">
                  <c:v>1098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55C-4FF7-A3B4-246D1B8615C9}"/>
            </c:ext>
          </c:extLst>
        </c:ser>
        <c:ser>
          <c:idx val="1"/>
          <c:order val="1"/>
          <c:tx>
            <c:strRef>
              <c:f>FM!$C$1</c:f>
              <c:strCache>
                <c:ptCount val="1"/>
                <c:pt idx="0">
                  <c:v>Popolazione 2019</c:v>
                </c:pt>
              </c:strCache>
            </c:strRef>
          </c:tx>
          <c:spPr>
            <a:ln w="41275" cap="rnd">
              <a:solidFill>
                <a:srgbClr val="9F0926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12700">
                <a:solidFill>
                  <a:schemeClr val="bg1"/>
                </a:solidFill>
              </a:ln>
              <a:effectLst/>
            </c:spPr>
          </c:marker>
          <c:cat>
            <c:strRef>
              <c:f>FM!$A$2:$A$41</c:f>
              <c:strCache>
                <c:ptCount val="40"/>
                <c:pt idx="0">
                  <c:v>Altidona</c:v>
                </c:pt>
                <c:pt idx="1">
                  <c:v>Amandola</c:v>
                </c:pt>
                <c:pt idx="2">
                  <c:v>Belmonte Piceno</c:v>
                </c:pt>
                <c:pt idx="3">
                  <c:v>Campofilone</c:v>
                </c:pt>
                <c:pt idx="4">
                  <c:v>Falerone</c:v>
                </c:pt>
                <c:pt idx="5">
                  <c:v>Fermo</c:v>
                </c:pt>
                <c:pt idx="6">
                  <c:v>Francavilla d'Ete</c:v>
                </c:pt>
                <c:pt idx="7">
                  <c:v>Grottazzolina</c:v>
                </c:pt>
                <c:pt idx="8">
                  <c:v>Lapedona</c:v>
                </c:pt>
                <c:pt idx="9">
                  <c:v>Magliano di Tenna</c:v>
                </c:pt>
                <c:pt idx="10">
                  <c:v>Massa Fermana</c:v>
                </c:pt>
                <c:pt idx="11">
                  <c:v>Monsampietro Morico</c:v>
                </c:pt>
                <c:pt idx="12">
                  <c:v>Montappone</c:v>
                </c:pt>
                <c:pt idx="13">
                  <c:v>Monte Giberto</c:v>
                </c:pt>
                <c:pt idx="14">
                  <c:v>Monte Rinaldo</c:v>
                </c:pt>
                <c:pt idx="15">
                  <c:v>Monte San Pietrangeli</c:v>
                </c:pt>
                <c:pt idx="16">
                  <c:v>Monte Urano</c:v>
                </c:pt>
                <c:pt idx="17">
                  <c:v>Monte Vidon Combatte</c:v>
                </c:pt>
                <c:pt idx="18">
                  <c:v>Monte Vidon Corrado</c:v>
                </c:pt>
                <c:pt idx="19">
                  <c:v>Montefalcone Appennino</c:v>
                </c:pt>
                <c:pt idx="20">
                  <c:v>Montefortino</c:v>
                </c:pt>
                <c:pt idx="21">
                  <c:v>Montegiorgio</c:v>
                </c:pt>
                <c:pt idx="22">
                  <c:v>Montegranaro</c:v>
                </c:pt>
                <c:pt idx="23">
                  <c:v>Monteleone di Fermo</c:v>
                </c:pt>
                <c:pt idx="24">
                  <c:v>Montelparo</c:v>
                </c:pt>
                <c:pt idx="25">
                  <c:v>Monterubbiano</c:v>
                </c:pt>
                <c:pt idx="26">
                  <c:v>Montottone</c:v>
                </c:pt>
                <c:pt idx="27">
                  <c:v>Moresco</c:v>
                </c:pt>
                <c:pt idx="28">
                  <c:v>Ortezzano</c:v>
                </c:pt>
                <c:pt idx="29">
                  <c:v>Pedaso</c:v>
                </c:pt>
                <c:pt idx="30">
                  <c:v>Petritoli</c:v>
                </c:pt>
                <c:pt idx="31">
                  <c:v>Ponzano di Fermo</c:v>
                </c:pt>
                <c:pt idx="32">
                  <c:v>Porto San Giorgio</c:v>
                </c:pt>
                <c:pt idx="33">
                  <c:v>Porto Sant'Elpidio</c:v>
                </c:pt>
                <c:pt idx="34">
                  <c:v>Rapagnano</c:v>
                </c:pt>
                <c:pt idx="35">
                  <c:v>Santa Vittoria in Matenano</c:v>
                </c:pt>
                <c:pt idx="36">
                  <c:v>Sant'Elpidio a Mare</c:v>
                </c:pt>
                <c:pt idx="37">
                  <c:v>Servigliano</c:v>
                </c:pt>
                <c:pt idx="38">
                  <c:v>Smerillo</c:v>
                </c:pt>
                <c:pt idx="39">
                  <c:v>Torre San Patrizio</c:v>
                </c:pt>
              </c:strCache>
            </c:strRef>
          </c:cat>
          <c:val>
            <c:numRef>
              <c:f>FM!$C$2:$C$41</c:f>
              <c:numCache>
                <c:formatCode>#,##0_ ;\-#,##0\ </c:formatCode>
                <c:ptCount val="40"/>
                <c:pt idx="0">
                  <c:v>3501</c:v>
                </c:pt>
                <c:pt idx="1">
                  <c:v>3513</c:v>
                </c:pt>
                <c:pt idx="2">
                  <c:v>626</c:v>
                </c:pt>
                <c:pt idx="3">
                  <c:v>1912</c:v>
                </c:pt>
                <c:pt idx="4">
                  <c:v>3285</c:v>
                </c:pt>
                <c:pt idx="5">
                  <c:v>37119</c:v>
                </c:pt>
                <c:pt idx="6">
                  <c:v>934</c:v>
                </c:pt>
                <c:pt idx="7">
                  <c:v>3321</c:v>
                </c:pt>
                <c:pt idx="8">
                  <c:v>1176</c:v>
                </c:pt>
                <c:pt idx="9">
                  <c:v>1430</c:v>
                </c:pt>
                <c:pt idx="10">
                  <c:v>937</c:v>
                </c:pt>
                <c:pt idx="11">
                  <c:v>634</c:v>
                </c:pt>
                <c:pt idx="12">
                  <c:v>1668</c:v>
                </c:pt>
                <c:pt idx="13">
                  <c:v>775</c:v>
                </c:pt>
                <c:pt idx="14">
                  <c:v>352</c:v>
                </c:pt>
                <c:pt idx="15">
                  <c:v>2379</c:v>
                </c:pt>
                <c:pt idx="16">
                  <c:v>8118</c:v>
                </c:pt>
                <c:pt idx="17">
                  <c:v>426</c:v>
                </c:pt>
                <c:pt idx="18">
                  <c:v>694</c:v>
                </c:pt>
                <c:pt idx="19" formatCode="General">
                  <c:v>407</c:v>
                </c:pt>
                <c:pt idx="20" formatCode="#,##0">
                  <c:v>1123</c:v>
                </c:pt>
                <c:pt idx="21" formatCode="#,##0">
                  <c:v>6702</c:v>
                </c:pt>
                <c:pt idx="22" formatCode="#,##0">
                  <c:v>12912</c:v>
                </c:pt>
                <c:pt idx="23" formatCode="General">
                  <c:v>370</c:v>
                </c:pt>
                <c:pt idx="24" formatCode="General">
                  <c:v>749</c:v>
                </c:pt>
                <c:pt idx="25" formatCode="#,##0">
                  <c:v>2167</c:v>
                </c:pt>
                <c:pt idx="26" formatCode="General">
                  <c:v>930</c:v>
                </c:pt>
                <c:pt idx="27" formatCode="General">
                  <c:v>559</c:v>
                </c:pt>
                <c:pt idx="28" formatCode="General">
                  <c:v>758</c:v>
                </c:pt>
                <c:pt idx="29" formatCode="#,##0">
                  <c:v>2854</c:v>
                </c:pt>
                <c:pt idx="30" formatCode="#,##0">
                  <c:v>2280</c:v>
                </c:pt>
                <c:pt idx="31" formatCode="#,##0">
                  <c:v>1667</c:v>
                </c:pt>
                <c:pt idx="32" formatCode="#,##0">
                  <c:v>16079</c:v>
                </c:pt>
                <c:pt idx="33" formatCode="#,##0">
                  <c:v>26339</c:v>
                </c:pt>
                <c:pt idx="34" formatCode="#,##0">
                  <c:v>2021</c:v>
                </c:pt>
                <c:pt idx="35" formatCode="#,##0">
                  <c:v>1310</c:v>
                </c:pt>
                <c:pt idx="36" formatCode="#,##0">
                  <c:v>17166</c:v>
                </c:pt>
                <c:pt idx="37" formatCode="#,##0">
                  <c:v>2270</c:v>
                </c:pt>
                <c:pt idx="38" formatCode="General">
                  <c:v>352</c:v>
                </c:pt>
                <c:pt idx="39" formatCode="#,##0">
                  <c:v>1985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5C-4FF7-A3B4-246D1B8615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915264"/>
        <c:axId val="152915824"/>
      </c:lineChart>
      <c:catAx>
        <c:axId val="152915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2915824"/>
        <c:crosses val="autoZero"/>
        <c:auto val="1"/>
        <c:lblAlgn val="ctr"/>
        <c:lblOffset val="100"/>
        <c:noMultiLvlLbl val="0"/>
      </c:catAx>
      <c:valAx>
        <c:axId val="15291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2915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AP!$B$1</c:f>
              <c:strCache>
                <c:ptCount val="1"/>
                <c:pt idx="0">
                  <c:v>Popolazione 1861</c:v>
                </c:pt>
              </c:strCache>
            </c:strRef>
          </c:tx>
          <c:spPr>
            <a:ln w="444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>
                  <a:lumMod val="60000"/>
                  <a:lumOff val="40000"/>
                </a:schemeClr>
              </a:solidFill>
              <a:ln w="12700">
                <a:solidFill>
                  <a:schemeClr val="bg1"/>
                </a:solidFill>
              </a:ln>
              <a:effectLst/>
            </c:spPr>
          </c:marker>
          <c:cat>
            <c:strRef>
              <c:f>AP!$A$2:$A$34</c:f>
              <c:strCache>
                <c:ptCount val="33"/>
                <c:pt idx="0">
                  <c:v>Acquasanta Terme</c:v>
                </c:pt>
                <c:pt idx="1">
                  <c:v>Acquaviva Picena</c:v>
                </c:pt>
                <c:pt idx="2">
                  <c:v>Appignano del Tronto</c:v>
                </c:pt>
                <c:pt idx="3">
                  <c:v>Arquata del Tronto</c:v>
                </c:pt>
                <c:pt idx="4">
                  <c:v>Ascoli Piceno</c:v>
                </c:pt>
                <c:pt idx="5">
                  <c:v>Carassai</c:v>
                </c:pt>
                <c:pt idx="6">
                  <c:v>Castel di Lama</c:v>
                </c:pt>
                <c:pt idx="7">
                  <c:v>Castignano</c:v>
                </c:pt>
                <c:pt idx="8">
                  <c:v>Castorano</c:v>
                </c:pt>
                <c:pt idx="9">
                  <c:v>Colli del Tronto</c:v>
                </c:pt>
                <c:pt idx="10">
                  <c:v>Comunanza</c:v>
                </c:pt>
                <c:pt idx="11">
                  <c:v>Cossignano</c:v>
                </c:pt>
                <c:pt idx="12">
                  <c:v>Cupra Marittima</c:v>
                </c:pt>
                <c:pt idx="13">
                  <c:v>Folignano</c:v>
                </c:pt>
                <c:pt idx="14">
                  <c:v>Force</c:v>
                </c:pt>
                <c:pt idx="15">
                  <c:v>Grottammare</c:v>
                </c:pt>
                <c:pt idx="16">
                  <c:v>Maltignano</c:v>
                </c:pt>
                <c:pt idx="17">
                  <c:v>Massignano</c:v>
                </c:pt>
                <c:pt idx="18">
                  <c:v>Monsampolo del Tronto</c:v>
                </c:pt>
                <c:pt idx="19">
                  <c:v>Montalto delle Marche</c:v>
                </c:pt>
                <c:pt idx="20">
                  <c:v>Montedinove</c:v>
                </c:pt>
                <c:pt idx="21">
                  <c:v>Montefiore dell'Aso</c:v>
                </c:pt>
                <c:pt idx="22">
                  <c:v>Montegallo</c:v>
                </c:pt>
                <c:pt idx="23">
                  <c:v>Montemonaco</c:v>
                </c:pt>
                <c:pt idx="24">
                  <c:v>Monteprandone</c:v>
                </c:pt>
                <c:pt idx="25">
                  <c:v>Offida</c:v>
                </c:pt>
                <c:pt idx="26">
                  <c:v>Palmiano</c:v>
                </c:pt>
                <c:pt idx="27">
                  <c:v>Ripatransone</c:v>
                </c:pt>
                <c:pt idx="28">
                  <c:v>Roccafluvione</c:v>
                </c:pt>
                <c:pt idx="29">
                  <c:v>Rotella</c:v>
                </c:pt>
                <c:pt idx="30">
                  <c:v>San Benedetto del Tronto</c:v>
                </c:pt>
                <c:pt idx="31">
                  <c:v>Spinetoli</c:v>
                </c:pt>
                <c:pt idx="32">
                  <c:v>Venarotta</c:v>
                </c:pt>
              </c:strCache>
            </c:strRef>
          </c:cat>
          <c:val>
            <c:numRef>
              <c:f>AP!$B$2:$B$34</c:f>
              <c:numCache>
                <c:formatCode>General</c:formatCode>
                <c:ptCount val="33"/>
                <c:pt idx="0" formatCode="#,##0">
                  <c:v>5430</c:v>
                </c:pt>
                <c:pt idx="1">
                  <c:v>2005</c:v>
                </c:pt>
                <c:pt idx="2">
                  <c:v>1661</c:v>
                </c:pt>
                <c:pt idx="3">
                  <c:v>4912</c:v>
                </c:pt>
                <c:pt idx="4">
                  <c:v>21659</c:v>
                </c:pt>
                <c:pt idx="5" formatCode="#,##0">
                  <c:v>1732</c:v>
                </c:pt>
                <c:pt idx="6">
                  <c:v>1474</c:v>
                </c:pt>
                <c:pt idx="7">
                  <c:v>3037</c:v>
                </c:pt>
                <c:pt idx="8">
                  <c:v>1075</c:v>
                </c:pt>
                <c:pt idx="9">
                  <c:v>992</c:v>
                </c:pt>
                <c:pt idx="10">
                  <c:v>2784</c:v>
                </c:pt>
                <c:pt idx="11">
                  <c:v>1319</c:v>
                </c:pt>
                <c:pt idx="12">
                  <c:v>2165</c:v>
                </c:pt>
                <c:pt idx="13">
                  <c:v>1842</c:v>
                </c:pt>
                <c:pt idx="14">
                  <c:v>2446</c:v>
                </c:pt>
                <c:pt idx="15">
                  <c:v>3792</c:v>
                </c:pt>
                <c:pt idx="16">
                  <c:v>896</c:v>
                </c:pt>
                <c:pt idx="17">
                  <c:v>1850</c:v>
                </c:pt>
                <c:pt idx="18">
                  <c:v>2176</c:v>
                </c:pt>
                <c:pt idx="19">
                  <c:v>3132</c:v>
                </c:pt>
                <c:pt idx="20">
                  <c:v>1179</c:v>
                </c:pt>
                <c:pt idx="21" formatCode="#,##0">
                  <c:v>2197</c:v>
                </c:pt>
                <c:pt idx="22">
                  <c:v>2162</c:v>
                </c:pt>
                <c:pt idx="23">
                  <c:v>1497</c:v>
                </c:pt>
                <c:pt idx="24">
                  <c:v>2557</c:v>
                </c:pt>
                <c:pt idx="25">
                  <c:v>4622</c:v>
                </c:pt>
                <c:pt idx="26">
                  <c:v>502</c:v>
                </c:pt>
                <c:pt idx="27">
                  <c:v>5769</c:v>
                </c:pt>
                <c:pt idx="28">
                  <c:v>2747</c:v>
                </c:pt>
                <c:pt idx="29">
                  <c:v>2369</c:v>
                </c:pt>
                <c:pt idx="30">
                  <c:v>6510</c:v>
                </c:pt>
                <c:pt idx="31">
                  <c:v>2040</c:v>
                </c:pt>
                <c:pt idx="32">
                  <c:v>1461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DA-42F0-AFCC-A5684EAC2E65}"/>
            </c:ext>
          </c:extLst>
        </c:ser>
        <c:ser>
          <c:idx val="1"/>
          <c:order val="1"/>
          <c:tx>
            <c:strRef>
              <c:f>AP!$C$1</c:f>
              <c:strCache>
                <c:ptCount val="1"/>
                <c:pt idx="0">
                  <c:v>Popolazione 2019</c:v>
                </c:pt>
              </c:strCache>
            </c:strRef>
          </c:tx>
          <c:spPr>
            <a:ln w="44450" cap="rnd">
              <a:solidFill>
                <a:srgbClr val="9F0926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12700">
                <a:solidFill>
                  <a:schemeClr val="bg1"/>
                </a:solidFill>
              </a:ln>
              <a:effectLst/>
            </c:spPr>
          </c:marker>
          <c:cat>
            <c:strRef>
              <c:f>AP!$A$2:$A$34</c:f>
              <c:strCache>
                <c:ptCount val="33"/>
                <c:pt idx="0">
                  <c:v>Acquasanta Terme</c:v>
                </c:pt>
                <c:pt idx="1">
                  <c:v>Acquaviva Picena</c:v>
                </c:pt>
                <c:pt idx="2">
                  <c:v>Appignano del Tronto</c:v>
                </c:pt>
                <c:pt idx="3">
                  <c:v>Arquata del Tronto</c:v>
                </c:pt>
                <c:pt idx="4">
                  <c:v>Ascoli Piceno</c:v>
                </c:pt>
                <c:pt idx="5">
                  <c:v>Carassai</c:v>
                </c:pt>
                <c:pt idx="6">
                  <c:v>Castel di Lama</c:v>
                </c:pt>
                <c:pt idx="7">
                  <c:v>Castignano</c:v>
                </c:pt>
                <c:pt idx="8">
                  <c:v>Castorano</c:v>
                </c:pt>
                <c:pt idx="9">
                  <c:v>Colli del Tronto</c:v>
                </c:pt>
                <c:pt idx="10">
                  <c:v>Comunanza</c:v>
                </c:pt>
                <c:pt idx="11">
                  <c:v>Cossignano</c:v>
                </c:pt>
                <c:pt idx="12">
                  <c:v>Cupra Marittima</c:v>
                </c:pt>
                <c:pt idx="13">
                  <c:v>Folignano</c:v>
                </c:pt>
                <c:pt idx="14">
                  <c:v>Force</c:v>
                </c:pt>
                <c:pt idx="15">
                  <c:v>Grottammare</c:v>
                </c:pt>
                <c:pt idx="16">
                  <c:v>Maltignano</c:v>
                </c:pt>
                <c:pt idx="17">
                  <c:v>Massignano</c:v>
                </c:pt>
                <c:pt idx="18">
                  <c:v>Monsampolo del Tronto</c:v>
                </c:pt>
                <c:pt idx="19">
                  <c:v>Montalto delle Marche</c:v>
                </c:pt>
                <c:pt idx="20">
                  <c:v>Montedinove</c:v>
                </c:pt>
                <c:pt idx="21">
                  <c:v>Montefiore dell'Aso</c:v>
                </c:pt>
                <c:pt idx="22">
                  <c:v>Montegallo</c:v>
                </c:pt>
                <c:pt idx="23">
                  <c:v>Montemonaco</c:v>
                </c:pt>
                <c:pt idx="24">
                  <c:v>Monteprandone</c:v>
                </c:pt>
                <c:pt idx="25">
                  <c:v>Offida</c:v>
                </c:pt>
                <c:pt idx="26">
                  <c:v>Palmiano</c:v>
                </c:pt>
                <c:pt idx="27">
                  <c:v>Ripatransone</c:v>
                </c:pt>
                <c:pt idx="28">
                  <c:v>Roccafluvione</c:v>
                </c:pt>
                <c:pt idx="29">
                  <c:v>Rotella</c:v>
                </c:pt>
                <c:pt idx="30">
                  <c:v>San Benedetto del Tronto</c:v>
                </c:pt>
                <c:pt idx="31">
                  <c:v>Spinetoli</c:v>
                </c:pt>
                <c:pt idx="32">
                  <c:v>Venarotta</c:v>
                </c:pt>
              </c:strCache>
            </c:strRef>
          </c:cat>
          <c:val>
            <c:numRef>
              <c:f>AP!$C$2:$C$34</c:f>
              <c:numCache>
                <c:formatCode>#,##0</c:formatCode>
                <c:ptCount val="33"/>
                <c:pt idx="0">
                  <c:v>2696</c:v>
                </c:pt>
                <c:pt idx="1">
                  <c:v>3747</c:v>
                </c:pt>
                <c:pt idx="2">
                  <c:v>1728</c:v>
                </c:pt>
                <c:pt idx="3">
                  <c:v>1087</c:v>
                </c:pt>
                <c:pt idx="4">
                  <c:v>48169</c:v>
                </c:pt>
                <c:pt idx="5">
                  <c:v>1018</c:v>
                </c:pt>
                <c:pt idx="6">
                  <c:v>8589</c:v>
                </c:pt>
                <c:pt idx="7">
                  <c:v>2709</c:v>
                </c:pt>
                <c:pt idx="8">
                  <c:v>2315</c:v>
                </c:pt>
                <c:pt idx="9">
                  <c:v>3717</c:v>
                </c:pt>
                <c:pt idx="10">
                  <c:v>3056</c:v>
                </c:pt>
                <c:pt idx="11">
                  <c:v>922</c:v>
                </c:pt>
                <c:pt idx="12">
                  <c:v>5361</c:v>
                </c:pt>
                <c:pt idx="13">
                  <c:v>9138</c:v>
                </c:pt>
                <c:pt idx="14">
                  <c:v>1249</c:v>
                </c:pt>
                <c:pt idx="15">
                  <c:v>16073</c:v>
                </c:pt>
                <c:pt idx="16">
                  <c:v>2337</c:v>
                </c:pt>
                <c:pt idx="17">
                  <c:v>1651</c:v>
                </c:pt>
                <c:pt idx="18">
                  <c:v>4591</c:v>
                </c:pt>
                <c:pt idx="19">
                  <c:v>2037</c:v>
                </c:pt>
                <c:pt idx="20">
                  <c:v>510</c:v>
                </c:pt>
                <c:pt idx="21">
                  <c:v>2033</c:v>
                </c:pt>
                <c:pt idx="22">
                  <c:v>476</c:v>
                </c:pt>
                <c:pt idx="23">
                  <c:v>551</c:v>
                </c:pt>
                <c:pt idx="24">
                  <c:v>12708</c:v>
                </c:pt>
                <c:pt idx="25">
                  <c:v>4927</c:v>
                </c:pt>
                <c:pt idx="26">
                  <c:v>185</c:v>
                </c:pt>
                <c:pt idx="27">
                  <c:v>4202</c:v>
                </c:pt>
                <c:pt idx="28">
                  <c:v>1967</c:v>
                </c:pt>
                <c:pt idx="29">
                  <c:v>849</c:v>
                </c:pt>
                <c:pt idx="30">
                  <c:v>47330</c:v>
                </c:pt>
                <c:pt idx="31">
                  <c:v>7254</c:v>
                </c:pt>
                <c:pt idx="32">
                  <c:v>1997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DA-42F0-AFCC-A5684EAC2E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610176"/>
        <c:axId val="153610736"/>
      </c:lineChart>
      <c:catAx>
        <c:axId val="153610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3610736"/>
        <c:crosses val="autoZero"/>
        <c:auto val="1"/>
        <c:lblAlgn val="ctr"/>
        <c:lblOffset val="100"/>
        <c:noMultiLvlLbl val="0"/>
      </c:catAx>
      <c:valAx>
        <c:axId val="153610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3610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TE!$B$1</c:f>
              <c:strCache>
                <c:ptCount val="1"/>
                <c:pt idx="0">
                  <c:v>Popolazione 1861</c:v>
                </c:pt>
              </c:strCache>
            </c:strRef>
          </c:tx>
          <c:spPr>
            <a:ln w="444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  <a:lumOff val="40000"/>
                </a:schemeClr>
              </a:solidFill>
              <a:ln w="12700">
                <a:solidFill>
                  <a:schemeClr val="bg1"/>
                </a:solidFill>
              </a:ln>
              <a:effectLst/>
            </c:spPr>
          </c:marker>
          <c:cat>
            <c:strRef>
              <c:f>TE!$A$2:$A$48</c:f>
              <c:strCache>
                <c:ptCount val="47"/>
                <c:pt idx="0">
                  <c:v>Alba Adriatica</c:v>
                </c:pt>
                <c:pt idx="1">
                  <c:v>Ancarano</c:v>
                </c:pt>
                <c:pt idx="2">
                  <c:v>Arsita</c:v>
                </c:pt>
                <c:pt idx="3">
                  <c:v>Atri</c:v>
                </c:pt>
                <c:pt idx="4">
                  <c:v>Basciano</c:v>
                </c:pt>
                <c:pt idx="5">
                  <c:v>Bellante</c:v>
                </c:pt>
                <c:pt idx="6">
                  <c:v>Bisenti</c:v>
                </c:pt>
                <c:pt idx="7">
                  <c:v>Campli</c:v>
                </c:pt>
                <c:pt idx="8">
                  <c:v>Canzano</c:v>
                </c:pt>
                <c:pt idx="9">
                  <c:v>Castel Castagna</c:v>
                </c:pt>
                <c:pt idx="10">
                  <c:v>Castellalto</c:v>
                </c:pt>
                <c:pt idx="11">
                  <c:v>Castelli</c:v>
                </c:pt>
                <c:pt idx="12">
                  <c:v>Castiglione Messer Raimondo</c:v>
                </c:pt>
                <c:pt idx="13">
                  <c:v>Castilenti</c:v>
                </c:pt>
                <c:pt idx="14">
                  <c:v>Cellino Attanasio</c:v>
                </c:pt>
                <c:pt idx="15">
                  <c:v>Cermignano</c:v>
                </c:pt>
                <c:pt idx="16">
                  <c:v>Civitella del Tronto</c:v>
                </c:pt>
                <c:pt idx="17">
                  <c:v>Colledara</c:v>
                </c:pt>
                <c:pt idx="18">
                  <c:v>Colonnella</c:v>
                </c:pt>
                <c:pt idx="19">
                  <c:v>Controguerra</c:v>
                </c:pt>
                <c:pt idx="20">
                  <c:v>Corropoli</c:v>
                </c:pt>
                <c:pt idx="21">
                  <c:v>Cortino</c:v>
                </c:pt>
                <c:pt idx="22">
                  <c:v>Crognaleto</c:v>
                </c:pt>
                <c:pt idx="23">
                  <c:v>Fano Adriano</c:v>
                </c:pt>
                <c:pt idx="24">
                  <c:v>Giulianova</c:v>
                </c:pt>
                <c:pt idx="25">
                  <c:v>Isola del Gran Sasso d'Italia</c:v>
                </c:pt>
                <c:pt idx="26">
                  <c:v>Montefino</c:v>
                </c:pt>
                <c:pt idx="27">
                  <c:v>Montorio al Vomano</c:v>
                </c:pt>
                <c:pt idx="28">
                  <c:v>Morro d'Oro</c:v>
                </c:pt>
                <c:pt idx="29">
                  <c:v>Mosciano Sant'Angelo</c:v>
                </c:pt>
                <c:pt idx="30">
                  <c:v>Nereto</c:v>
                </c:pt>
                <c:pt idx="31">
                  <c:v>Notaresco</c:v>
                </c:pt>
                <c:pt idx="32">
                  <c:v>Penna Sant'Andrea</c:v>
                </c:pt>
                <c:pt idx="33">
                  <c:v>Pietracamela</c:v>
                </c:pt>
                <c:pt idx="34">
                  <c:v>Pineto</c:v>
                </c:pt>
                <c:pt idx="35">
                  <c:v>Rocca Santa Maria</c:v>
                </c:pt>
                <c:pt idx="36">
                  <c:v>Roseto degli Abruzzi</c:v>
                </c:pt>
                <c:pt idx="37">
                  <c:v>Sant'Egidio alla Vibrata</c:v>
                </c:pt>
                <c:pt idx="38">
                  <c:v>Sant'Omero</c:v>
                </c:pt>
                <c:pt idx="39">
                  <c:v>Silvi</c:v>
                </c:pt>
                <c:pt idx="40">
                  <c:v>Teramo</c:v>
                </c:pt>
                <c:pt idx="41">
                  <c:v>Torano Nuovo</c:v>
                </c:pt>
                <c:pt idx="42">
                  <c:v>Torricella Sicura</c:v>
                </c:pt>
                <c:pt idx="43">
                  <c:v>Tortoreto</c:v>
                </c:pt>
                <c:pt idx="44">
                  <c:v>Tossicia</c:v>
                </c:pt>
                <c:pt idx="45">
                  <c:v>Valle Castellana</c:v>
                </c:pt>
                <c:pt idx="46">
                  <c:v>Martinsicuro</c:v>
                </c:pt>
              </c:strCache>
            </c:strRef>
          </c:cat>
          <c:val>
            <c:numRef>
              <c:f>TE!$B$2:$B$48</c:f>
              <c:numCache>
                <c:formatCode>#,##0</c:formatCode>
                <c:ptCount val="47"/>
                <c:pt idx="0" formatCode="General">
                  <c:v>369</c:v>
                </c:pt>
                <c:pt idx="1">
                  <c:v>1457</c:v>
                </c:pt>
                <c:pt idx="2">
                  <c:v>1509</c:v>
                </c:pt>
                <c:pt idx="3">
                  <c:v>8320</c:v>
                </c:pt>
                <c:pt idx="4">
                  <c:v>1618</c:v>
                </c:pt>
                <c:pt idx="5">
                  <c:v>3166</c:v>
                </c:pt>
                <c:pt idx="6">
                  <c:v>2576</c:v>
                </c:pt>
                <c:pt idx="7">
                  <c:v>7155</c:v>
                </c:pt>
                <c:pt idx="8">
                  <c:v>1690</c:v>
                </c:pt>
                <c:pt idx="9">
                  <c:v>1171</c:v>
                </c:pt>
                <c:pt idx="10">
                  <c:v>2615</c:v>
                </c:pt>
                <c:pt idx="11">
                  <c:v>3022</c:v>
                </c:pt>
                <c:pt idx="12">
                  <c:v>3009</c:v>
                </c:pt>
                <c:pt idx="13">
                  <c:v>1533</c:v>
                </c:pt>
                <c:pt idx="14">
                  <c:v>3078</c:v>
                </c:pt>
                <c:pt idx="15">
                  <c:v>2389</c:v>
                </c:pt>
                <c:pt idx="16">
                  <c:v>7054</c:v>
                </c:pt>
                <c:pt idx="17">
                  <c:v>2113</c:v>
                </c:pt>
                <c:pt idx="18">
                  <c:v>2500</c:v>
                </c:pt>
                <c:pt idx="19">
                  <c:v>2248</c:v>
                </c:pt>
                <c:pt idx="20">
                  <c:v>3736</c:v>
                </c:pt>
                <c:pt idx="21">
                  <c:v>1758</c:v>
                </c:pt>
                <c:pt idx="22">
                  <c:v>3107</c:v>
                </c:pt>
                <c:pt idx="23">
                  <c:v>1350</c:v>
                </c:pt>
                <c:pt idx="24">
                  <c:v>4837</c:v>
                </c:pt>
                <c:pt idx="25">
                  <c:v>3510</c:v>
                </c:pt>
                <c:pt idx="26">
                  <c:v>1539</c:v>
                </c:pt>
                <c:pt idx="27">
                  <c:v>4919</c:v>
                </c:pt>
                <c:pt idx="28">
                  <c:v>2043</c:v>
                </c:pt>
                <c:pt idx="29">
                  <c:v>5465</c:v>
                </c:pt>
                <c:pt idx="30">
                  <c:v>2613</c:v>
                </c:pt>
                <c:pt idx="31">
                  <c:v>3805</c:v>
                </c:pt>
                <c:pt idx="32">
                  <c:v>1088</c:v>
                </c:pt>
                <c:pt idx="33">
                  <c:v>1468</c:v>
                </c:pt>
                <c:pt idx="34">
                  <c:v>2894</c:v>
                </c:pt>
                <c:pt idx="35">
                  <c:v>1133</c:v>
                </c:pt>
                <c:pt idx="36">
                  <c:v>4327</c:v>
                </c:pt>
                <c:pt idx="37">
                  <c:v>1959</c:v>
                </c:pt>
                <c:pt idx="38">
                  <c:v>3407</c:v>
                </c:pt>
                <c:pt idx="39">
                  <c:v>3083</c:v>
                </c:pt>
                <c:pt idx="40">
                  <c:v>19961</c:v>
                </c:pt>
                <c:pt idx="41">
                  <c:v>1637</c:v>
                </c:pt>
                <c:pt idx="42">
                  <c:v>2892</c:v>
                </c:pt>
                <c:pt idx="43">
                  <c:v>2541</c:v>
                </c:pt>
                <c:pt idx="44">
                  <c:v>1765</c:v>
                </c:pt>
                <c:pt idx="45">
                  <c:v>3531</c:v>
                </c:pt>
                <c:pt idx="46">
                  <c:v>1336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010-46DE-90FD-BEDF273C5CD4}"/>
            </c:ext>
          </c:extLst>
        </c:ser>
        <c:ser>
          <c:idx val="1"/>
          <c:order val="1"/>
          <c:tx>
            <c:strRef>
              <c:f>TE!$C$1</c:f>
              <c:strCache>
                <c:ptCount val="1"/>
                <c:pt idx="0">
                  <c:v>Popolazione 2019</c:v>
                </c:pt>
              </c:strCache>
            </c:strRef>
          </c:tx>
          <c:spPr>
            <a:ln w="44450" cap="rnd">
              <a:solidFill>
                <a:srgbClr val="9F0926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12700">
                <a:solidFill>
                  <a:schemeClr val="bg1"/>
                </a:solidFill>
              </a:ln>
              <a:effectLst/>
            </c:spPr>
          </c:marker>
          <c:cat>
            <c:strRef>
              <c:f>TE!$A$2:$A$48</c:f>
              <c:strCache>
                <c:ptCount val="47"/>
                <c:pt idx="0">
                  <c:v>Alba Adriatica</c:v>
                </c:pt>
                <c:pt idx="1">
                  <c:v>Ancarano</c:v>
                </c:pt>
                <c:pt idx="2">
                  <c:v>Arsita</c:v>
                </c:pt>
                <c:pt idx="3">
                  <c:v>Atri</c:v>
                </c:pt>
                <c:pt idx="4">
                  <c:v>Basciano</c:v>
                </c:pt>
                <c:pt idx="5">
                  <c:v>Bellante</c:v>
                </c:pt>
                <c:pt idx="6">
                  <c:v>Bisenti</c:v>
                </c:pt>
                <c:pt idx="7">
                  <c:v>Campli</c:v>
                </c:pt>
                <c:pt idx="8">
                  <c:v>Canzano</c:v>
                </c:pt>
                <c:pt idx="9">
                  <c:v>Castel Castagna</c:v>
                </c:pt>
                <c:pt idx="10">
                  <c:v>Castellalto</c:v>
                </c:pt>
                <c:pt idx="11">
                  <c:v>Castelli</c:v>
                </c:pt>
                <c:pt idx="12">
                  <c:v>Castiglione Messer Raimondo</c:v>
                </c:pt>
                <c:pt idx="13">
                  <c:v>Castilenti</c:v>
                </c:pt>
                <c:pt idx="14">
                  <c:v>Cellino Attanasio</c:v>
                </c:pt>
                <c:pt idx="15">
                  <c:v>Cermignano</c:v>
                </c:pt>
                <c:pt idx="16">
                  <c:v>Civitella del Tronto</c:v>
                </c:pt>
                <c:pt idx="17">
                  <c:v>Colledara</c:v>
                </c:pt>
                <c:pt idx="18">
                  <c:v>Colonnella</c:v>
                </c:pt>
                <c:pt idx="19">
                  <c:v>Controguerra</c:v>
                </c:pt>
                <c:pt idx="20">
                  <c:v>Corropoli</c:v>
                </c:pt>
                <c:pt idx="21">
                  <c:v>Cortino</c:v>
                </c:pt>
                <c:pt idx="22">
                  <c:v>Crognaleto</c:v>
                </c:pt>
                <c:pt idx="23">
                  <c:v>Fano Adriano</c:v>
                </c:pt>
                <c:pt idx="24">
                  <c:v>Giulianova</c:v>
                </c:pt>
                <c:pt idx="25">
                  <c:v>Isola del Gran Sasso d'Italia</c:v>
                </c:pt>
                <c:pt idx="26">
                  <c:v>Montefino</c:v>
                </c:pt>
                <c:pt idx="27">
                  <c:v>Montorio al Vomano</c:v>
                </c:pt>
                <c:pt idx="28">
                  <c:v>Morro d'Oro</c:v>
                </c:pt>
                <c:pt idx="29">
                  <c:v>Mosciano Sant'Angelo</c:v>
                </c:pt>
                <c:pt idx="30">
                  <c:v>Nereto</c:v>
                </c:pt>
                <c:pt idx="31">
                  <c:v>Notaresco</c:v>
                </c:pt>
                <c:pt idx="32">
                  <c:v>Penna Sant'Andrea</c:v>
                </c:pt>
                <c:pt idx="33">
                  <c:v>Pietracamela</c:v>
                </c:pt>
                <c:pt idx="34">
                  <c:v>Pineto</c:v>
                </c:pt>
                <c:pt idx="35">
                  <c:v>Rocca Santa Maria</c:v>
                </c:pt>
                <c:pt idx="36">
                  <c:v>Roseto degli Abruzzi</c:v>
                </c:pt>
                <c:pt idx="37">
                  <c:v>Sant'Egidio alla Vibrata</c:v>
                </c:pt>
                <c:pt idx="38">
                  <c:v>Sant'Omero</c:v>
                </c:pt>
                <c:pt idx="39">
                  <c:v>Silvi</c:v>
                </c:pt>
                <c:pt idx="40">
                  <c:v>Teramo</c:v>
                </c:pt>
                <c:pt idx="41">
                  <c:v>Torano Nuovo</c:v>
                </c:pt>
                <c:pt idx="42">
                  <c:v>Torricella Sicura</c:v>
                </c:pt>
                <c:pt idx="43">
                  <c:v>Tortoreto</c:v>
                </c:pt>
                <c:pt idx="44">
                  <c:v>Tossicia</c:v>
                </c:pt>
                <c:pt idx="45">
                  <c:v>Valle Castellana</c:v>
                </c:pt>
                <c:pt idx="46">
                  <c:v>Martinsicuro</c:v>
                </c:pt>
              </c:strCache>
            </c:strRef>
          </c:cat>
          <c:val>
            <c:numRef>
              <c:f>TE!$C$2:$C$48</c:f>
              <c:numCache>
                <c:formatCode>#,##0</c:formatCode>
                <c:ptCount val="47"/>
                <c:pt idx="0">
                  <c:v>12548</c:v>
                </c:pt>
                <c:pt idx="1">
                  <c:v>1884</c:v>
                </c:pt>
                <c:pt idx="2">
                  <c:v>803</c:v>
                </c:pt>
                <c:pt idx="3">
                  <c:v>10582</c:v>
                </c:pt>
                <c:pt idx="4">
                  <c:v>2370</c:v>
                </c:pt>
                <c:pt idx="5">
                  <c:v>6939</c:v>
                </c:pt>
                <c:pt idx="6">
                  <c:v>1848</c:v>
                </c:pt>
                <c:pt idx="7">
                  <c:v>7083</c:v>
                </c:pt>
                <c:pt idx="8">
                  <c:v>1867</c:v>
                </c:pt>
                <c:pt idx="9">
                  <c:v>471</c:v>
                </c:pt>
                <c:pt idx="10">
                  <c:v>7610</c:v>
                </c:pt>
                <c:pt idx="11">
                  <c:v>1078</c:v>
                </c:pt>
                <c:pt idx="12">
                  <c:v>2209</c:v>
                </c:pt>
                <c:pt idx="13">
                  <c:v>1381</c:v>
                </c:pt>
                <c:pt idx="14">
                  <c:v>2449</c:v>
                </c:pt>
                <c:pt idx="15">
                  <c:v>1574</c:v>
                </c:pt>
                <c:pt idx="16">
                  <c:v>4834</c:v>
                </c:pt>
                <c:pt idx="17">
                  <c:v>2154</c:v>
                </c:pt>
                <c:pt idx="18">
                  <c:v>3716</c:v>
                </c:pt>
                <c:pt idx="19">
                  <c:v>2343</c:v>
                </c:pt>
                <c:pt idx="20">
                  <c:v>5084</c:v>
                </c:pt>
                <c:pt idx="21">
                  <c:v>619</c:v>
                </c:pt>
                <c:pt idx="22">
                  <c:v>1200</c:v>
                </c:pt>
                <c:pt idx="23">
                  <c:v>277</c:v>
                </c:pt>
                <c:pt idx="24">
                  <c:v>23728</c:v>
                </c:pt>
                <c:pt idx="25">
                  <c:v>4656</c:v>
                </c:pt>
                <c:pt idx="26">
                  <c:v>987</c:v>
                </c:pt>
                <c:pt idx="27">
                  <c:v>7939</c:v>
                </c:pt>
                <c:pt idx="28">
                  <c:v>3582</c:v>
                </c:pt>
                <c:pt idx="29">
                  <c:v>9274</c:v>
                </c:pt>
                <c:pt idx="30">
                  <c:v>5427</c:v>
                </c:pt>
                <c:pt idx="31">
                  <c:v>6642</c:v>
                </c:pt>
                <c:pt idx="32">
                  <c:v>1775</c:v>
                </c:pt>
                <c:pt idx="33">
                  <c:v>248</c:v>
                </c:pt>
                <c:pt idx="34">
                  <c:v>14944</c:v>
                </c:pt>
                <c:pt idx="35">
                  <c:v>504</c:v>
                </c:pt>
                <c:pt idx="36">
                  <c:v>25853</c:v>
                </c:pt>
                <c:pt idx="37">
                  <c:v>9724</c:v>
                </c:pt>
                <c:pt idx="38">
                  <c:v>5309</c:v>
                </c:pt>
                <c:pt idx="39">
                  <c:v>15731</c:v>
                </c:pt>
                <c:pt idx="40">
                  <c:v>54343</c:v>
                </c:pt>
                <c:pt idx="41">
                  <c:v>1570</c:v>
                </c:pt>
                <c:pt idx="42">
                  <c:v>2628</c:v>
                </c:pt>
                <c:pt idx="43">
                  <c:v>11922</c:v>
                </c:pt>
                <c:pt idx="44">
                  <c:v>1307</c:v>
                </c:pt>
                <c:pt idx="45">
                  <c:v>915</c:v>
                </c:pt>
                <c:pt idx="46">
                  <c:v>16121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010-46DE-90FD-BEDF273C5C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391264"/>
        <c:axId val="152391824"/>
      </c:lineChart>
      <c:catAx>
        <c:axId val="15239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2391824"/>
        <c:crosses val="autoZero"/>
        <c:auto val="1"/>
        <c:lblAlgn val="ctr"/>
        <c:lblOffset val="100"/>
        <c:noMultiLvlLbl val="0"/>
      </c:catAx>
      <c:valAx>
        <c:axId val="152391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239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Foglio5!$A$2</c:f>
              <c:strCache>
                <c:ptCount val="1"/>
                <c:pt idx="0">
                  <c:v>Macerata</c:v>
                </c:pt>
              </c:strCache>
            </c:strRef>
          </c:tx>
          <c:spPr>
            <a:ln w="3810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cat>
            <c:numRef>
              <c:f>Foglio5!$B$1:$L$1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Foglio5!$B$2:$L$2</c:f>
              <c:numCache>
                <c:formatCode>General</c:formatCode>
                <c:ptCount val="11"/>
                <c:pt idx="0">
                  <c:v>175.2</c:v>
                </c:pt>
                <c:pt idx="1">
                  <c:v>173.2</c:v>
                </c:pt>
                <c:pt idx="2">
                  <c:v>172.4</c:v>
                </c:pt>
                <c:pt idx="3">
                  <c:v>174.2</c:v>
                </c:pt>
                <c:pt idx="4">
                  <c:v>175.4</c:v>
                </c:pt>
                <c:pt idx="5">
                  <c:v>178.5</c:v>
                </c:pt>
                <c:pt idx="6">
                  <c:v>180.8</c:v>
                </c:pt>
                <c:pt idx="7">
                  <c:v>186.6</c:v>
                </c:pt>
                <c:pt idx="8">
                  <c:v>189.3</c:v>
                </c:pt>
                <c:pt idx="9">
                  <c:v>191.8</c:v>
                </c:pt>
                <c:pt idx="10">
                  <c:v>197.7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AC0-4BC2-A314-8150988DD0EF}"/>
            </c:ext>
          </c:extLst>
        </c:ser>
        <c:ser>
          <c:idx val="1"/>
          <c:order val="1"/>
          <c:tx>
            <c:strRef>
              <c:f>Foglio5!$A$3</c:f>
              <c:strCache>
                <c:ptCount val="1"/>
                <c:pt idx="0">
                  <c:v>Fermo</c:v>
                </c:pt>
              </c:strCache>
            </c:strRef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numRef>
              <c:f>Foglio5!$B$1:$L$1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Foglio5!$B$3:$L$3</c:f>
              <c:numCache>
                <c:formatCode>General</c:formatCode>
                <c:ptCount val="11"/>
                <c:pt idx="0">
                  <c:v>174.8</c:v>
                </c:pt>
                <c:pt idx="1">
                  <c:v>172.6</c:v>
                </c:pt>
                <c:pt idx="2">
                  <c:v>174.1</c:v>
                </c:pt>
                <c:pt idx="3">
                  <c:v>176.8</c:v>
                </c:pt>
                <c:pt idx="4">
                  <c:v>179.4</c:v>
                </c:pt>
                <c:pt idx="5">
                  <c:v>183.7</c:v>
                </c:pt>
                <c:pt idx="6">
                  <c:v>187.6</c:v>
                </c:pt>
                <c:pt idx="7">
                  <c:v>190.8</c:v>
                </c:pt>
                <c:pt idx="8">
                  <c:v>195.4</c:v>
                </c:pt>
                <c:pt idx="9">
                  <c:v>199</c:v>
                </c:pt>
                <c:pt idx="10">
                  <c:v>202.9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AC0-4BC2-A314-8150988DD0EF}"/>
            </c:ext>
          </c:extLst>
        </c:ser>
        <c:ser>
          <c:idx val="2"/>
          <c:order val="2"/>
          <c:tx>
            <c:strRef>
              <c:f>Foglio5!$A$4</c:f>
              <c:strCache>
                <c:ptCount val="1"/>
                <c:pt idx="0">
                  <c:v>Ascoli Piceno</c:v>
                </c:pt>
              </c:strCache>
            </c:strRef>
          </c:tx>
          <c:spPr>
            <a:ln w="3810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numRef>
              <c:f>Foglio5!$B$1:$L$1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Foglio5!$B$4:$L$4</c:f>
              <c:numCache>
                <c:formatCode>General</c:formatCode>
                <c:ptCount val="11"/>
                <c:pt idx="0">
                  <c:v>174</c:v>
                </c:pt>
                <c:pt idx="1">
                  <c:v>174.8</c:v>
                </c:pt>
                <c:pt idx="2">
                  <c:v>177.2</c:v>
                </c:pt>
                <c:pt idx="3">
                  <c:v>179.9</c:v>
                </c:pt>
                <c:pt idx="4">
                  <c:v>182.7</c:v>
                </c:pt>
                <c:pt idx="5">
                  <c:v>188.9</c:v>
                </c:pt>
                <c:pt idx="6">
                  <c:v>193.2</c:v>
                </c:pt>
                <c:pt idx="7">
                  <c:v>198.6</c:v>
                </c:pt>
                <c:pt idx="8">
                  <c:v>202</c:v>
                </c:pt>
                <c:pt idx="9">
                  <c:v>206.3</c:v>
                </c:pt>
                <c:pt idx="10">
                  <c:v>211.3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AC0-4BC2-A314-8150988DD0EF}"/>
            </c:ext>
          </c:extLst>
        </c:ser>
        <c:ser>
          <c:idx val="3"/>
          <c:order val="3"/>
          <c:tx>
            <c:strRef>
              <c:f>Foglio5!$A$5</c:f>
              <c:strCache>
                <c:ptCount val="1"/>
                <c:pt idx="0">
                  <c:v>Teramo</c:v>
                </c:pt>
              </c:strCache>
            </c:strRef>
          </c:tx>
          <c:spPr>
            <a:ln w="3810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cat>
            <c:numRef>
              <c:f>Foglio5!$B$1:$L$1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Foglio5!$B$5:$L$5</c:f>
              <c:numCache>
                <c:formatCode>General</c:formatCode>
                <c:ptCount val="11"/>
                <c:pt idx="0">
                  <c:v>152</c:v>
                </c:pt>
                <c:pt idx="1">
                  <c:v>153.5</c:v>
                </c:pt>
                <c:pt idx="2">
                  <c:v>154.4</c:v>
                </c:pt>
                <c:pt idx="3">
                  <c:v>158.5</c:v>
                </c:pt>
                <c:pt idx="4">
                  <c:v>163.1</c:v>
                </c:pt>
                <c:pt idx="5">
                  <c:v>165</c:v>
                </c:pt>
                <c:pt idx="6">
                  <c:v>168.6</c:v>
                </c:pt>
                <c:pt idx="7">
                  <c:v>172.8</c:v>
                </c:pt>
                <c:pt idx="8">
                  <c:v>176.7</c:v>
                </c:pt>
                <c:pt idx="9">
                  <c:v>180.7</c:v>
                </c:pt>
                <c:pt idx="10">
                  <c:v>185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AC0-4BC2-A314-8150988DD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395744"/>
        <c:axId val="152396304"/>
      </c:lineChart>
      <c:catAx>
        <c:axId val="152395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2396304"/>
        <c:crosses val="autoZero"/>
        <c:auto val="1"/>
        <c:lblAlgn val="ctr"/>
        <c:lblOffset val="100"/>
        <c:noMultiLvlLbl val="0"/>
      </c:catAx>
      <c:valAx>
        <c:axId val="152396304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2395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Densità 2019 (ab/Km</a:t>
            </a:r>
            <a:r>
              <a:rPr lang="it-IT" baseline="30000" dirty="0"/>
              <a:t>2</a:t>
            </a:r>
            <a:r>
              <a:rPr lang="it-IT" dirty="0"/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Foglio20!$H$1</c:f>
              <c:strCache>
                <c:ptCount val="1"/>
                <c:pt idx="0">
                  <c:v>Densità 2019 (ab/Km2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Foglio20!$G$2:$G$5</c:f>
              <c:strCache>
                <c:ptCount val="4"/>
                <c:pt idx="0">
                  <c:v>Civitanova Marche </c:v>
                </c:pt>
                <c:pt idx="1">
                  <c:v>Fermo</c:v>
                </c:pt>
                <c:pt idx="2">
                  <c:v>Ascoli Piceno</c:v>
                </c:pt>
                <c:pt idx="3">
                  <c:v>Teramo</c:v>
                </c:pt>
              </c:strCache>
            </c:strRef>
          </c:cat>
          <c:val>
            <c:numRef>
              <c:f>Foglio20!$H$2:$H$5</c:f>
              <c:numCache>
                <c:formatCode>General</c:formatCode>
                <c:ptCount val="4"/>
                <c:pt idx="0">
                  <c:v>922.06</c:v>
                </c:pt>
                <c:pt idx="1">
                  <c:v>298.06</c:v>
                </c:pt>
                <c:pt idx="2">
                  <c:v>304.82</c:v>
                </c:pt>
                <c:pt idx="3">
                  <c:v>355.55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50-440A-8F71-A7E0D74B6F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0539632"/>
        <c:axId val="355251824"/>
      </c:barChart>
      <c:catAx>
        <c:axId val="300539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55251824"/>
        <c:crosses val="autoZero"/>
        <c:auto val="1"/>
        <c:lblAlgn val="ctr"/>
        <c:lblOffset val="100"/>
        <c:noMultiLvlLbl val="0"/>
      </c:catAx>
      <c:valAx>
        <c:axId val="355251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00539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Popolazione residente per Comune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Foglio20!$B$1</c:f>
              <c:strCache>
                <c:ptCount val="1"/>
                <c:pt idx="0">
                  <c:v>1861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Foglio20!$A$2:$A$5</c:f>
              <c:strCache>
                <c:ptCount val="4"/>
                <c:pt idx="0">
                  <c:v>Civitanova Marche</c:v>
                </c:pt>
                <c:pt idx="1">
                  <c:v>Fermo</c:v>
                </c:pt>
                <c:pt idx="2">
                  <c:v>Ascoli Piceno</c:v>
                </c:pt>
                <c:pt idx="3">
                  <c:v>Teramo</c:v>
                </c:pt>
              </c:strCache>
            </c:strRef>
          </c:cat>
          <c:val>
            <c:numRef>
              <c:f>Foglio20!$B$2:$B$5</c:f>
              <c:numCache>
                <c:formatCode>#,##0</c:formatCode>
                <c:ptCount val="4"/>
                <c:pt idx="0">
                  <c:v>8896</c:v>
                </c:pt>
                <c:pt idx="1">
                  <c:v>18198</c:v>
                </c:pt>
                <c:pt idx="2">
                  <c:v>21659</c:v>
                </c:pt>
                <c:pt idx="3">
                  <c:v>19961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02-43E3-B179-E9DBFFF0DF6F}"/>
            </c:ext>
          </c:extLst>
        </c:ser>
        <c:ser>
          <c:idx val="1"/>
          <c:order val="1"/>
          <c:tx>
            <c:strRef>
              <c:f>Foglio20!$C$1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9F0926"/>
            </a:solidFill>
            <a:ln>
              <a:noFill/>
            </a:ln>
            <a:effectLst/>
          </c:spPr>
          <c:invertIfNegative val="0"/>
          <c:cat>
            <c:strRef>
              <c:f>Foglio20!$A$2:$A$5</c:f>
              <c:strCache>
                <c:ptCount val="4"/>
                <c:pt idx="0">
                  <c:v>Civitanova Marche</c:v>
                </c:pt>
                <c:pt idx="1">
                  <c:v>Fermo</c:v>
                </c:pt>
                <c:pt idx="2">
                  <c:v>Ascoli Piceno</c:v>
                </c:pt>
                <c:pt idx="3">
                  <c:v>Teramo</c:v>
                </c:pt>
              </c:strCache>
            </c:strRef>
          </c:cat>
          <c:val>
            <c:numRef>
              <c:f>Foglio20!$C$2:$C$5</c:f>
              <c:numCache>
                <c:formatCode>#,##0</c:formatCode>
                <c:ptCount val="4"/>
                <c:pt idx="0">
                  <c:v>42476</c:v>
                </c:pt>
                <c:pt idx="1">
                  <c:v>37119</c:v>
                </c:pt>
                <c:pt idx="2">
                  <c:v>48169</c:v>
                </c:pt>
                <c:pt idx="3">
                  <c:v>54343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02-43E3-B179-E9DBFFF0DF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67052304"/>
        <c:axId val="267052864"/>
      </c:barChart>
      <c:lineChart>
        <c:grouping val="standard"/>
        <c:varyColors val="0"/>
        <c:ser>
          <c:idx val="2"/>
          <c:order val="2"/>
          <c:tx>
            <c:strRef>
              <c:f>Foglio20!$D$1</c:f>
              <c:strCache>
                <c:ptCount val="1"/>
                <c:pt idx="0">
                  <c:v>Var%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strRef>
              <c:f>Foglio20!$A$2:$A$5</c:f>
              <c:strCache>
                <c:ptCount val="4"/>
                <c:pt idx="0">
                  <c:v>Civitanova Marche</c:v>
                </c:pt>
                <c:pt idx="1">
                  <c:v>Fermo</c:v>
                </c:pt>
                <c:pt idx="2">
                  <c:v>Ascoli Piceno</c:v>
                </c:pt>
                <c:pt idx="3">
                  <c:v>Teramo</c:v>
                </c:pt>
              </c:strCache>
            </c:strRef>
          </c:cat>
          <c:val>
            <c:numRef>
              <c:f>Foglio20!$D$2:$D$5</c:f>
              <c:numCache>
                <c:formatCode>0.0%</c:formatCode>
                <c:ptCount val="4"/>
                <c:pt idx="0">
                  <c:v>3.7747302158273381</c:v>
                </c:pt>
                <c:pt idx="1">
                  <c:v>1.0397296406198484</c:v>
                </c:pt>
                <c:pt idx="2">
                  <c:v>1.2239715591670899</c:v>
                </c:pt>
                <c:pt idx="3">
                  <c:v>1.7224587946495666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902-43E3-B179-E9DBFFF0DF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7051744"/>
        <c:axId val="267053424"/>
      </c:lineChart>
      <c:catAx>
        <c:axId val="26705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67052864"/>
        <c:crosses val="autoZero"/>
        <c:auto val="1"/>
        <c:lblAlgn val="ctr"/>
        <c:lblOffset val="100"/>
        <c:noMultiLvlLbl val="0"/>
      </c:catAx>
      <c:valAx>
        <c:axId val="267052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67052304"/>
        <c:crosses val="autoZero"/>
        <c:crossBetween val="between"/>
      </c:valAx>
      <c:valAx>
        <c:axId val="267053424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67051744"/>
        <c:crosses val="max"/>
        <c:crossBetween val="between"/>
      </c:valAx>
      <c:catAx>
        <c:axId val="2670517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670534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Foglio13!$A$2</c:f>
              <c:strCache>
                <c:ptCount val="1"/>
                <c:pt idx="0">
                  <c:v>Macerata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Foglio13!$B$1:$M$1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Foglio13!$B$2:$M$2</c:f>
              <c:numCache>
                <c:formatCode>0.0</c:formatCode>
                <c:ptCount val="12"/>
                <c:pt idx="0">
                  <c:v>176.5</c:v>
                </c:pt>
                <c:pt idx="1">
                  <c:v>175.2</c:v>
                </c:pt>
                <c:pt idx="2">
                  <c:v>173.2</c:v>
                </c:pt>
                <c:pt idx="3">
                  <c:v>172.4</c:v>
                </c:pt>
                <c:pt idx="4">
                  <c:v>174.2</c:v>
                </c:pt>
                <c:pt idx="5">
                  <c:v>175.4</c:v>
                </c:pt>
                <c:pt idx="6">
                  <c:v>178.5</c:v>
                </c:pt>
                <c:pt idx="7">
                  <c:v>180.8</c:v>
                </c:pt>
                <c:pt idx="8">
                  <c:v>186.6</c:v>
                </c:pt>
                <c:pt idx="9">
                  <c:v>189.3</c:v>
                </c:pt>
                <c:pt idx="10">
                  <c:v>191.8</c:v>
                </c:pt>
                <c:pt idx="11">
                  <c:v>197.7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C16-46AE-86E4-68CEF1922CFD}"/>
            </c:ext>
          </c:extLst>
        </c:ser>
        <c:ser>
          <c:idx val="1"/>
          <c:order val="1"/>
          <c:tx>
            <c:strRef>
              <c:f>Foglio13!$A$3</c:f>
              <c:strCache>
                <c:ptCount val="1"/>
                <c:pt idx="0">
                  <c:v>Fermo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numRef>
              <c:f>Foglio13!$B$1:$M$1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Foglio13!$B$3:$M$3</c:f>
              <c:numCache>
                <c:formatCode>0.0</c:formatCode>
                <c:ptCount val="12"/>
                <c:pt idx="0">
                  <c:v>175.6</c:v>
                </c:pt>
                <c:pt idx="1">
                  <c:v>174.8</c:v>
                </c:pt>
                <c:pt idx="2">
                  <c:v>172.6</c:v>
                </c:pt>
                <c:pt idx="3">
                  <c:v>174.1</c:v>
                </c:pt>
                <c:pt idx="4">
                  <c:v>176.8</c:v>
                </c:pt>
                <c:pt idx="5">
                  <c:v>179.4</c:v>
                </c:pt>
                <c:pt idx="6">
                  <c:v>183.7</c:v>
                </c:pt>
                <c:pt idx="7">
                  <c:v>187.6</c:v>
                </c:pt>
                <c:pt idx="8">
                  <c:v>190.8</c:v>
                </c:pt>
                <c:pt idx="9">
                  <c:v>195.4</c:v>
                </c:pt>
                <c:pt idx="10">
                  <c:v>199</c:v>
                </c:pt>
                <c:pt idx="11">
                  <c:v>202.9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16-46AE-86E4-68CEF1922CFD}"/>
            </c:ext>
          </c:extLst>
        </c:ser>
        <c:ser>
          <c:idx val="2"/>
          <c:order val="2"/>
          <c:tx>
            <c:strRef>
              <c:f>Foglio13!$A$4</c:f>
              <c:strCache>
                <c:ptCount val="1"/>
                <c:pt idx="0">
                  <c:v>Ascoli Piceno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numRef>
              <c:f>Foglio13!$B$1:$M$1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Foglio13!$B$4:$M$4</c:f>
              <c:numCache>
                <c:formatCode>0.0</c:formatCode>
                <c:ptCount val="12"/>
                <c:pt idx="0">
                  <c:v>173.2</c:v>
                </c:pt>
                <c:pt idx="1">
                  <c:v>174</c:v>
                </c:pt>
                <c:pt idx="2">
                  <c:v>174.8</c:v>
                </c:pt>
                <c:pt idx="3">
                  <c:v>177.2</c:v>
                </c:pt>
                <c:pt idx="4">
                  <c:v>179.9</c:v>
                </c:pt>
                <c:pt idx="5">
                  <c:v>182.7</c:v>
                </c:pt>
                <c:pt idx="6">
                  <c:v>188.9</c:v>
                </c:pt>
                <c:pt idx="7">
                  <c:v>193.2</c:v>
                </c:pt>
                <c:pt idx="8">
                  <c:v>198.6</c:v>
                </c:pt>
                <c:pt idx="9">
                  <c:v>202</c:v>
                </c:pt>
                <c:pt idx="10">
                  <c:v>206.3</c:v>
                </c:pt>
                <c:pt idx="11">
                  <c:v>211.3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C16-46AE-86E4-68CEF1922CFD}"/>
            </c:ext>
          </c:extLst>
        </c:ser>
        <c:ser>
          <c:idx val="3"/>
          <c:order val="3"/>
          <c:tx>
            <c:strRef>
              <c:f>Foglio13!$A$5</c:f>
              <c:strCache>
                <c:ptCount val="1"/>
                <c:pt idx="0">
                  <c:v>Teramo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cat>
            <c:numRef>
              <c:f>Foglio13!$B$1:$M$1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Foglio13!$B$5:$M$5</c:f>
              <c:numCache>
                <c:formatCode>0.0</c:formatCode>
                <c:ptCount val="12"/>
                <c:pt idx="0">
                  <c:v>150.69999999999999</c:v>
                </c:pt>
                <c:pt idx="1">
                  <c:v>152</c:v>
                </c:pt>
                <c:pt idx="2">
                  <c:v>153.5</c:v>
                </c:pt>
                <c:pt idx="3">
                  <c:v>154.4</c:v>
                </c:pt>
                <c:pt idx="4">
                  <c:v>158.5</c:v>
                </c:pt>
                <c:pt idx="5">
                  <c:v>163.1</c:v>
                </c:pt>
                <c:pt idx="6">
                  <c:v>165</c:v>
                </c:pt>
                <c:pt idx="7">
                  <c:v>168.6</c:v>
                </c:pt>
                <c:pt idx="8">
                  <c:v>172.8</c:v>
                </c:pt>
                <c:pt idx="9">
                  <c:v>176.7</c:v>
                </c:pt>
                <c:pt idx="10">
                  <c:v>180.7</c:v>
                </c:pt>
                <c:pt idx="11">
                  <c:v>185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C16-46AE-86E4-68CEF1922CFD}"/>
            </c:ext>
          </c:extLst>
        </c:ser>
        <c:ser>
          <c:idx val="4"/>
          <c:order val="4"/>
          <c:tx>
            <c:strRef>
              <c:f>Foglio13!$A$6</c:f>
              <c:strCache>
                <c:ptCount val="1"/>
                <c:pt idx="0">
                  <c:v>Totale area</c:v>
                </c:pt>
              </c:strCache>
            </c:strRef>
          </c:tx>
          <c:spPr>
            <a:ln w="444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1">
                  <a:lumMod val="75000"/>
                  <a:lumOff val="25000"/>
                </a:schemeClr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marker>
          <c:cat>
            <c:numRef>
              <c:f>Foglio13!$B$1:$M$1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Foglio13!$B$6:$M$6</c:f>
              <c:numCache>
                <c:formatCode>General</c:formatCode>
                <c:ptCount val="12"/>
                <c:pt idx="0">
                  <c:v>167.6</c:v>
                </c:pt>
                <c:pt idx="1">
                  <c:v>167.7</c:v>
                </c:pt>
                <c:pt idx="2">
                  <c:v>167.3</c:v>
                </c:pt>
                <c:pt idx="3">
                  <c:v>168.1</c:v>
                </c:pt>
                <c:pt idx="4">
                  <c:v>171</c:v>
                </c:pt>
                <c:pt idx="5">
                  <c:v>173.8</c:v>
                </c:pt>
                <c:pt idx="6">
                  <c:v>177.3</c:v>
                </c:pt>
                <c:pt idx="7">
                  <c:v>180.7</c:v>
                </c:pt>
                <c:pt idx="8">
                  <c:v>185.4</c:v>
                </c:pt>
                <c:pt idx="9" formatCode="0.0">
                  <c:v>189</c:v>
                </c:pt>
                <c:pt idx="10">
                  <c:v>192.5</c:v>
                </c:pt>
                <c:pt idx="11" formatCode="0.0">
                  <c:v>197.3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C16-46AE-86E4-68CEF1922C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827760"/>
        <c:axId val="153828320"/>
      </c:lineChart>
      <c:catAx>
        <c:axId val="15382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3828320"/>
        <c:crosses val="autoZero"/>
        <c:auto val="1"/>
        <c:lblAlgn val="ctr"/>
        <c:lblOffset val="100"/>
        <c:noMultiLvlLbl val="0"/>
      </c:catAx>
      <c:valAx>
        <c:axId val="153828320"/>
        <c:scaling>
          <c:orientation val="minMax"/>
          <c:min val="1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3827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Peso % degli stranieri sul totale residenti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Foglio14!$A$30</c:f>
              <c:strCache>
                <c:ptCount val="1"/>
                <c:pt idx="0">
                  <c:v>Macerata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Foglio14!$B$29:$K$29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Foglio14!$B$30:$K$30</c:f>
              <c:numCache>
                <c:formatCode>0.0%</c:formatCode>
                <c:ptCount val="10"/>
                <c:pt idx="0">
                  <c:v>0.10488055270386504</c:v>
                </c:pt>
                <c:pt idx="1">
                  <c:v>0.10988376024243765</c:v>
                </c:pt>
                <c:pt idx="2">
                  <c:v>0.10134481409001957</c:v>
                </c:pt>
                <c:pt idx="3">
                  <c:v>0.10492856206580155</c:v>
                </c:pt>
                <c:pt idx="4">
                  <c:v>0.11378900390272444</c:v>
                </c:pt>
                <c:pt idx="5">
                  <c:v>0.10604370854755285</c:v>
                </c:pt>
                <c:pt idx="6">
                  <c:v>0.10138991220949836</c:v>
                </c:pt>
                <c:pt idx="7">
                  <c:v>9.7262331423769527E-2</c:v>
                </c:pt>
                <c:pt idx="8">
                  <c:v>9.5883784894565463E-2</c:v>
                </c:pt>
                <c:pt idx="9">
                  <c:v>9.5563661363940192E-2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9A-4658-8B7A-91A1117B0F91}"/>
            </c:ext>
          </c:extLst>
        </c:ser>
        <c:ser>
          <c:idx val="1"/>
          <c:order val="1"/>
          <c:tx>
            <c:strRef>
              <c:f>Foglio14!$A$31</c:f>
              <c:strCache>
                <c:ptCount val="1"/>
                <c:pt idx="0">
                  <c:v>Fermo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numRef>
              <c:f>Foglio14!$B$29:$K$29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Foglio14!$B$31:$K$31</c:f>
              <c:numCache>
                <c:formatCode>0.0%</c:formatCode>
                <c:ptCount val="10"/>
                <c:pt idx="0">
                  <c:v>9.363871985575839E-2</c:v>
                </c:pt>
                <c:pt idx="1">
                  <c:v>9.8519509425902402E-2</c:v>
                </c:pt>
                <c:pt idx="2">
                  <c:v>9.027932705233592E-2</c:v>
                </c:pt>
                <c:pt idx="3">
                  <c:v>9.5242173538194502E-2</c:v>
                </c:pt>
                <c:pt idx="4">
                  <c:v>0.10048863997097637</c:v>
                </c:pt>
                <c:pt idx="5">
                  <c:v>0.10301054541331217</c:v>
                </c:pt>
                <c:pt idx="6">
                  <c:v>0.10244555160142349</c:v>
                </c:pt>
                <c:pt idx="7">
                  <c:v>0.10163054978867479</c:v>
                </c:pt>
                <c:pt idx="8">
                  <c:v>0.10468171024102606</c:v>
                </c:pt>
                <c:pt idx="9">
                  <c:v>0.10705983889528194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9A-4658-8B7A-91A1117B0F91}"/>
            </c:ext>
          </c:extLst>
        </c:ser>
        <c:ser>
          <c:idx val="2"/>
          <c:order val="2"/>
          <c:tx>
            <c:strRef>
              <c:f>Foglio14!$A$32</c:f>
              <c:strCache>
                <c:ptCount val="1"/>
                <c:pt idx="0">
                  <c:v>Ascoli Piceno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numRef>
              <c:f>Foglio14!$B$29:$K$29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Foglio14!$B$32:$K$32</c:f>
              <c:numCache>
                <c:formatCode>0.0%</c:formatCode>
                <c:ptCount val="10"/>
                <c:pt idx="0">
                  <c:v>6.2424503478692425E-2</c:v>
                </c:pt>
                <c:pt idx="1">
                  <c:v>6.636209055066615E-2</c:v>
                </c:pt>
                <c:pt idx="2">
                  <c:v>6.1185068179006763E-2</c:v>
                </c:pt>
                <c:pt idx="3">
                  <c:v>6.517457560355179E-2</c:v>
                </c:pt>
                <c:pt idx="4">
                  <c:v>6.8371144147037155E-2</c:v>
                </c:pt>
                <c:pt idx="5">
                  <c:v>6.8169984758550836E-2</c:v>
                </c:pt>
                <c:pt idx="6">
                  <c:v>6.7126522140660561E-2</c:v>
                </c:pt>
                <c:pt idx="7">
                  <c:v>6.6645977560276917E-2</c:v>
                </c:pt>
                <c:pt idx="8">
                  <c:v>6.776179712732211E-2</c:v>
                </c:pt>
                <c:pt idx="9">
                  <c:v>6.9056226741127241E-2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39A-4658-8B7A-91A1117B0F91}"/>
            </c:ext>
          </c:extLst>
        </c:ser>
        <c:ser>
          <c:idx val="3"/>
          <c:order val="3"/>
          <c:tx>
            <c:strRef>
              <c:f>Foglio14!$A$33</c:f>
              <c:strCache>
                <c:ptCount val="1"/>
                <c:pt idx="0">
                  <c:v>Teramo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cat>
            <c:numRef>
              <c:f>Foglio14!$B$29:$K$29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Foglio14!$B$33:$K$33</c:f>
              <c:numCache>
                <c:formatCode>0.0%</c:formatCode>
                <c:ptCount val="10"/>
                <c:pt idx="0">
                  <c:v>7.3612760358162971E-2</c:v>
                </c:pt>
                <c:pt idx="1">
                  <c:v>7.631653957385208E-2</c:v>
                </c:pt>
                <c:pt idx="2">
                  <c:v>6.4648879569660686E-2</c:v>
                </c:pt>
                <c:pt idx="3">
                  <c:v>6.8482350833184019E-2</c:v>
                </c:pt>
                <c:pt idx="4">
                  <c:v>7.5373750815646262E-2</c:v>
                </c:pt>
                <c:pt idx="5">
                  <c:v>7.6935931715343478E-2</c:v>
                </c:pt>
                <c:pt idx="6">
                  <c:v>7.7196227351380264E-2</c:v>
                </c:pt>
                <c:pt idx="7">
                  <c:v>7.6970493030701068E-2</c:v>
                </c:pt>
                <c:pt idx="8">
                  <c:v>7.6984209365390355E-2</c:v>
                </c:pt>
                <c:pt idx="9">
                  <c:v>7.9564489112227813E-2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39A-4658-8B7A-91A1117B0F91}"/>
            </c:ext>
          </c:extLst>
        </c:ser>
        <c:ser>
          <c:idx val="4"/>
          <c:order val="4"/>
          <c:tx>
            <c:strRef>
              <c:f>Foglio14!$A$34</c:f>
              <c:strCache>
                <c:ptCount val="1"/>
                <c:pt idx="0">
                  <c:v>Totale area</c:v>
                </c:pt>
              </c:strCache>
            </c:strRef>
          </c:tx>
          <c:spPr>
            <a:ln w="444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c:spPr>
          </c:marker>
          <c:cat>
            <c:numRef>
              <c:f>Foglio14!$B$29:$K$29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Foglio14!$B$34:$K$34</c:f>
              <c:numCache>
                <c:formatCode>0.0%</c:formatCode>
                <c:ptCount val="10"/>
                <c:pt idx="0">
                  <c:v>8.4622088069910659E-2</c:v>
                </c:pt>
                <c:pt idx="1">
                  <c:v>8.8691246844596311E-2</c:v>
                </c:pt>
                <c:pt idx="2">
                  <c:v>7.9959665408931999E-2</c:v>
                </c:pt>
                <c:pt idx="3">
                  <c:v>8.3945650875864933E-2</c:v>
                </c:pt>
                <c:pt idx="4">
                  <c:v>9.0356375437128461E-2</c:v>
                </c:pt>
                <c:pt idx="5">
                  <c:v>8.8807007609342042E-2</c:v>
                </c:pt>
                <c:pt idx="6">
                  <c:v>8.7102912613717096E-2</c:v>
                </c:pt>
                <c:pt idx="7">
                  <c:v>8.5480006988596147E-2</c:v>
                </c:pt>
                <c:pt idx="8">
                  <c:v>8.5804852334288681E-2</c:v>
                </c:pt>
                <c:pt idx="9">
                  <c:v>8.7168276999109853E-2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39A-4658-8B7A-91A1117B0F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4426752"/>
        <c:axId val="154427312"/>
      </c:lineChart>
      <c:catAx>
        <c:axId val="154426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4427312"/>
        <c:crosses val="autoZero"/>
        <c:auto val="1"/>
        <c:lblAlgn val="ctr"/>
        <c:lblOffset val="100"/>
        <c:noMultiLvlLbl val="0"/>
      </c:catAx>
      <c:valAx>
        <c:axId val="154427312"/>
        <c:scaling>
          <c:orientation val="minMax"/>
          <c:min val="5.000000000000001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442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F9940-27E8-442D-A5D2-5F750B373F10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BF83B-752B-4782-A4DD-5CCAE23843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406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504B4C95-3901-4947-B39A-694E46E9EC34}" type="slidenum">
              <a:rPr lang="en-US" smtClean="0"/>
              <a:pPr defTabSz="914400"/>
              <a:t>57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4596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66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2286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67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6218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68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9646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69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0825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70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053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71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32675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72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0659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73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4560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74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02117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75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9922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B45412B7-125A-4380-AE9C-47DD1F2D9068}" type="slidenum">
              <a:rPr lang="en-US" smtClean="0"/>
              <a:pPr defTabSz="914400"/>
              <a:t>58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7893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B45412B7-125A-4380-AE9C-47DD1F2D9068}" type="slidenum">
              <a:rPr lang="en-US" smtClean="0"/>
              <a:pPr defTabSz="914400"/>
              <a:t>59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1027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60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2776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61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7979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62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2603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63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415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64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32729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95C72BAF-1812-46CA-8841-1284DCDD2B13}" type="slidenum">
              <a:rPr lang="en-US" smtClean="0"/>
              <a:pPr defTabSz="914400"/>
              <a:t>65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811213"/>
            <a:ext cx="5384800" cy="40386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16" y="5118422"/>
            <a:ext cx="4944050" cy="4846130"/>
          </a:xfrm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107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5054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150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30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3701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7532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030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135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9690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495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9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48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EEBD4-1F71-4AFA-91B9-EA91296D69DE}" type="datetimeFigureOut">
              <a:rPr lang="it-IT" smtClean="0"/>
              <a:t>11/07/2020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DA854-09F8-4AF1-9118-D9A920A1F9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571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33.png"/><Relationship Id="rId7" Type="http://schemas.openxmlformats.org/officeDocument/2006/relationships/image" Target="../media/image37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35.png"/><Relationship Id="rId4" Type="http://schemas.openxmlformats.org/officeDocument/2006/relationships/image" Target="../media/image34.gif"/><Relationship Id="rId9" Type="http://schemas.openxmlformats.org/officeDocument/2006/relationships/image" Target="../media/image39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e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25676" y="234863"/>
            <a:ext cx="8480120" cy="6388274"/>
          </a:xfrm>
          <a:prstGeom prst="rect">
            <a:avLst/>
          </a:prstGeom>
          <a:solidFill>
            <a:srgbClr val="9F0926"/>
          </a:solidFill>
          <a:ln>
            <a:solidFill>
              <a:srgbClr val="9F092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40353" y="2462458"/>
            <a:ext cx="82507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altLang="it-IT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it-IT" altLang="it-IT" sz="2800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CARATTERISTICHE SOCIO-ECONOMICHE DELL’AREA PICENA: FOCUS SULLA TRANSIZIONE IMPRENDITORIALE</a:t>
            </a:r>
          </a:p>
          <a:p>
            <a:pPr algn="ctr"/>
            <a:endParaRPr lang="it-IT" altLang="it-IT" sz="2800" b="1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it-IT" altLang="it-IT" sz="2800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UN’ECONOMIA IN TRANSIZIONE: I RISULTATI DELL’INDAGINE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D620BC8-833C-42B9-B77F-493AE182B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03" y="283403"/>
            <a:ext cx="3229711" cy="860603"/>
          </a:xfrm>
          <a:prstGeom prst="rect">
            <a:avLst/>
          </a:prstGeom>
        </p:spPr>
      </p:pic>
      <p:pic>
        <p:nvPicPr>
          <p:cNvPr id="10" name="Immagine 7">
            <a:extLst>
              <a:ext uri="{FF2B5EF4-FFF2-40B4-BE49-F238E27FC236}">
                <a16:creationId xmlns:a16="http://schemas.microsoft.com/office/drawing/2014/main" id="{111B2610-8907-4E50-B5A4-D535B52C7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528" y="374503"/>
            <a:ext cx="1933739" cy="67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336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txBody>
          <a:bodyPr>
            <a:normAutofit fontScale="90000"/>
          </a:bodyPr>
          <a:lstStyle/>
          <a:p>
            <a:r>
              <a:rPr lang="it-IT" sz="3200" b="1" dirty="0">
                <a:solidFill>
                  <a:srgbClr val="9F0926"/>
                </a:solidFill>
              </a:rPr>
              <a:t>Residenti per Comune della Provincia di Fermo (1861-2019)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/>
        </p:nvGraphicFramePr>
        <p:xfrm>
          <a:off x="207390" y="622169"/>
          <a:ext cx="8531257" cy="5989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8726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69686"/>
            <a:ext cx="9144000" cy="428604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200" b="1" dirty="0" err="1">
                <a:solidFill>
                  <a:srgbClr val="9F0926"/>
                </a:solidFill>
              </a:rPr>
              <a:t>Var</a:t>
            </a:r>
            <a:r>
              <a:rPr lang="it-IT" sz="3200" b="1" dirty="0">
                <a:solidFill>
                  <a:srgbClr val="9F0926"/>
                </a:solidFill>
              </a:rPr>
              <a:t> % dei residenti per Comune della Provincia di Fermo (1861-2019)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735" y="837234"/>
            <a:ext cx="7380000" cy="571891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735" y="837234"/>
            <a:ext cx="1095375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004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6562"/>
            <a:ext cx="9144000" cy="428604"/>
          </a:xfrm>
        </p:spPr>
        <p:txBody>
          <a:bodyPr>
            <a:noAutofit/>
          </a:bodyPr>
          <a:lstStyle/>
          <a:p>
            <a:r>
              <a:rPr lang="it-IT" sz="2700" b="1" dirty="0">
                <a:solidFill>
                  <a:srgbClr val="9F0926"/>
                </a:solidFill>
              </a:rPr>
              <a:t>Residenti per Comune della Provincia di Ascoli Piceno (1861-2019)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graphicFrame>
        <p:nvGraphicFramePr>
          <p:cNvPr id="6" name="Grafico 5"/>
          <p:cNvGraphicFramePr>
            <a:graphicFrameLocks/>
          </p:cNvGraphicFramePr>
          <p:nvPr/>
        </p:nvGraphicFramePr>
        <p:xfrm>
          <a:off x="144379" y="589547"/>
          <a:ext cx="8831179" cy="5835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8387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31978"/>
            <a:ext cx="9144000" cy="428604"/>
          </a:xfrm>
        </p:spPr>
        <p:txBody>
          <a:bodyPr>
            <a:noAutofit/>
          </a:bodyPr>
          <a:lstStyle/>
          <a:p>
            <a:pPr algn="ctr"/>
            <a:r>
              <a:rPr lang="it-IT" sz="2700" b="1" dirty="0" err="1">
                <a:solidFill>
                  <a:srgbClr val="9F0926"/>
                </a:solidFill>
              </a:rPr>
              <a:t>Var</a:t>
            </a:r>
            <a:r>
              <a:rPr lang="it-IT" sz="2700" b="1" dirty="0">
                <a:solidFill>
                  <a:srgbClr val="9F0926"/>
                </a:solidFill>
              </a:rPr>
              <a:t> % dei residenti per Comune della Provincia di Ascoli Piceno (1861-2019)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00" y="814896"/>
            <a:ext cx="7668000" cy="554272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00" y="814896"/>
            <a:ext cx="10858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837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txBody>
          <a:bodyPr>
            <a:normAutofit fontScale="90000"/>
          </a:bodyPr>
          <a:lstStyle/>
          <a:p>
            <a:r>
              <a:rPr lang="it-IT" sz="3200" b="1" dirty="0">
                <a:solidFill>
                  <a:srgbClr val="9F0926"/>
                </a:solidFill>
              </a:rPr>
              <a:t>Residenti per Comune della Provincia di Teramo (1861-2019)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graphicFrame>
        <p:nvGraphicFramePr>
          <p:cNvPr id="6" name="Grafico 5"/>
          <p:cNvGraphicFramePr>
            <a:graphicFrameLocks/>
          </p:cNvGraphicFramePr>
          <p:nvPr/>
        </p:nvGraphicFramePr>
        <p:xfrm>
          <a:off x="288758" y="745958"/>
          <a:ext cx="8446168" cy="5642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9298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50832"/>
            <a:ext cx="9144000" cy="428604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200" b="1" dirty="0" err="1">
                <a:solidFill>
                  <a:srgbClr val="9F0926"/>
                </a:solidFill>
              </a:rPr>
              <a:t>Var</a:t>
            </a:r>
            <a:r>
              <a:rPr lang="it-IT" sz="3200" b="1" dirty="0">
                <a:solidFill>
                  <a:srgbClr val="9F0926"/>
                </a:solidFill>
              </a:rPr>
              <a:t> % dei residenti per Comune della Provincia di Teramo (1861-2019)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320" y="797343"/>
            <a:ext cx="7092000" cy="576900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320" y="797343"/>
            <a:ext cx="106680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332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Densità della Popolazione residente nelle Province delle Regioni Marche e Abruzzo </a:t>
            </a:r>
          </a:p>
          <a:p>
            <a:pPr algn="ctr"/>
            <a:r>
              <a:rPr lang="it-IT" sz="2800" b="1" dirty="0">
                <a:solidFill>
                  <a:srgbClr val="9F0926"/>
                </a:solidFill>
              </a:rPr>
              <a:t>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563" y="1679663"/>
            <a:ext cx="5868000" cy="477565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563" y="5302791"/>
            <a:ext cx="1057275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52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Densità Popolazione nei Comuni delle Province di Macerata - Fermo -  Ascoli Piceno – Teramo  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962" y="998120"/>
            <a:ext cx="5940000" cy="552167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962" y="5395847"/>
            <a:ext cx="9144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679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Struttura della Popolazione e Indici di vecchiaia e di dipendenza per Regione e Provincia  (Gennaio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45096" y="1112368"/>
          <a:ext cx="8700937" cy="5382692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242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9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29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29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29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447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0-14 anni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15-64 anni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over 65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Indice di vecchiaia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Indice di dipendenza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478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Marche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192.793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954.157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378.321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196,23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59,86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78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Pesaro e Urbino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46.592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225.731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86.563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185,79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58,99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4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Ancona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60.349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293.306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117.573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194,82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60,66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4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Macerata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39.854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195.551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78.773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197,65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60,66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4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24.706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130.264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52.209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211,32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59,05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4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Fermo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21.292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109.305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43.203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202,91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59,00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478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Abruzzo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162.934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836.182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312.464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191,77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56,85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4478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L'Aquila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35.751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191.380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71.900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201,11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56,25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44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Teramo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38.499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198.334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71.219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184,99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55,32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44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Pescara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41.516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203.141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74.252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178,85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56,99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44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Chieti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47.168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243.327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95.093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201,60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58,46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4478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Totale area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355.727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1.790.339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690.785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194,19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58,45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84478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Italia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7.962.215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38.613.751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13.783.580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173,11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56,32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270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Indice di vecchiaia per Province delle Regioni Marche e Abruzzo  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elaborazione  su dati ISTAT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000" y="1350802"/>
            <a:ext cx="5256000" cy="511066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000" y="5327990"/>
            <a:ext cx="1143000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01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42843" y="285728"/>
            <a:ext cx="52210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>
                <a:solidFill>
                  <a:srgbClr val="9F0926"/>
                </a:solidFill>
              </a:rPr>
              <a:t>Il territorio (2019)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38539" y="1152356"/>
            <a:ext cx="37047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it-IT" b="1" dirty="0"/>
              <a:t>Regioni             	2</a:t>
            </a:r>
          </a:p>
          <a:p>
            <a:pPr>
              <a:lnSpc>
                <a:spcPct val="300000"/>
              </a:lnSpc>
            </a:pPr>
            <a:r>
              <a:rPr lang="it-IT" b="1" dirty="0"/>
              <a:t>Province 		9	</a:t>
            </a:r>
          </a:p>
          <a:p>
            <a:pPr>
              <a:lnSpc>
                <a:spcPct val="300000"/>
              </a:lnSpc>
            </a:pPr>
            <a:r>
              <a:rPr lang="it-IT" b="1" dirty="0"/>
              <a:t>Comuni		533</a:t>
            </a:r>
          </a:p>
          <a:p>
            <a:pPr>
              <a:lnSpc>
                <a:spcPct val="300000"/>
              </a:lnSpc>
            </a:pPr>
            <a:r>
              <a:rPr lang="it-IT" b="1" dirty="0"/>
              <a:t>Superficie	20.233,22 Km</a:t>
            </a:r>
            <a:r>
              <a:rPr lang="it-IT" sz="2000" b="1" baseline="30000" dirty="0"/>
              <a:t>2</a:t>
            </a:r>
            <a:endParaRPr lang="it-IT" b="1" dirty="0"/>
          </a:p>
          <a:p>
            <a:pPr>
              <a:lnSpc>
                <a:spcPct val="300000"/>
              </a:lnSpc>
            </a:pPr>
            <a:r>
              <a:rPr lang="it-IT" b="1" dirty="0"/>
              <a:t>Popolazione	2.836.851</a:t>
            </a:r>
          </a:p>
          <a:p>
            <a:pPr>
              <a:lnSpc>
                <a:spcPct val="300000"/>
              </a:lnSpc>
            </a:pPr>
            <a:r>
              <a:rPr lang="it-IT" b="1" dirty="0"/>
              <a:t>Densità		140,21 ab./Km</a:t>
            </a:r>
            <a:r>
              <a:rPr lang="it-IT" b="1" baseline="30000" dirty="0"/>
              <a:t>2</a:t>
            </a:r>
            <a:endParaRPr lang="it-IT" b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660" y="1152356"/>
            <a:ext cx="4680000" cy="510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71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900" b="1" dirty="0">
                <a:solidFill>
                  <a:srgbClr val="9F0926"/>
                </a:solidFill>
              </a:rPr>
              <a:t>Indice di vecchiaia per Comuni delle Province di Macerata – Fermo – Ascoli Piceno - Teramo   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elaborazione  su dati ISTAT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060" y="984885"/>
            <a:ext cx="6120000" cy="546847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060" y="5491335"/>
            <a:ext cx="142875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9610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Trend dell'indice di vecchiaia per le Province di Macerata – Fermo – Ascoli Piceno - Teramo   </a:t>
            </a:r>
            <a:r>
              <a:rPr lang="it-IT" sz="2800" b="1" dirty="0">
                <a:solidFill>
                  <a:srgbClr val="9F0926"/>
                </a:solidFill>
              </a:rPr>
              <a:t>(Anni 2009-2019)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graphicFrame>
        <p:nvGraphicFramePr>
          <p:cNvPr id="6" name="Grafico 5"/>
          <p:cNvGraphicFramePr>
            <a:graphicFrameLocks/>
          </p:cNvGraphicFramePr>
          <p:nvPr/>
        </p:nvGraphicFramePr>
        <p:xfrm>
          <a:off x="329937" y="1816769"/>
          <a:ext cx="8474697" cy="4640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1129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900" b="1" dirty="0">
                <a:solidFill>
                  <a:srgbClr val="9F0926"/>
                </a:solidFill>
              </a:rPr>
              <a:t>Età media per Comuni delle Province di Macerata – Fermo – Ascoli Piceno - Teramo   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285" y="984885"/>
            <a:ext cx="5760000" cy="538728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285" y="5431697"/>
            <a:ext cx="101917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337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Indice di dipendenza per Province delle Regioni Marche e Abruzzo 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83" y="1200329"/>
            <a:ext cx="5004000" cy="528065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883" y="5347504"/>
            <a:ext cx="1266825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0686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900" b="1" dirty="0">
                <a:solidFill>
                  <a:srgbClr val="9F0926"/>
                </a:solidFill>
              </a:rPr>
              <a:t>Indice di dipendenza strutturale per i Comuni delle Province di Macerata – Fermo – Ascoli Piceno - Teramo   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000" y="1431161"/>
            <a:ext cx="4932000" cy="5132911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000" y="5459413"/>
            <a:ext cx="1857375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51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Popolazione straniera per Regione e Provincia  </a:t>
            </a:r>
          </a:p>
          <a:p>
            <a:pPr algn="ctr"/>
            <a:r>
              <a:rPr lang="it-IT" sz="2800" b="1" dirty="0">
                <a:solidFill>
                  <a:srgbClr val="9F0926"/>
                </a:solidFill>
              </a:rPr>
              <a:t>(Anni 2010- 2019)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43840" y="1085088"/>
          <a:ext cx="8461248" cy="536447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91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2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55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55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7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576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177"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2010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Var %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Peso % degli stranieri  sul totale nel 2019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177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Marche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138.994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136.936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-1,48%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9,0%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177">
                <a:tc rowSpan="5">
                  <a:txBody>
                    <a:bodyPr/>
                    <a:lstStyle/>
                    <a:p>
                      <a:pPr algn="l" fontAlgn="ctr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Pesaro Urbino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33.702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30.094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-10,71%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1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Ancona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41.320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43.904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6,25%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Macerata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34.020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30.024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-11,75%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13.333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14.307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7,31%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1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Fermo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16.619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18.607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11,96%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177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Abruzzo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75.708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89.298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17,95%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6,8%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177">
                <a:tc rowSpan="4">
                  <a:txBody>
                    <a:bodyPr/>
                    <a:lstStyle/>
                    <a:p>
                      <a:pPr algn="l" fontAlgn="ctr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L'Aquila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20.231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25.369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25,40%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1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Teramo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22.937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24.510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6,86%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31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Pescara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14.280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17.679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23,80%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31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Chieti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18.260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21.740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19,06%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3177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 dirty="0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Totale area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214.702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226.234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5,37%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8,0%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83177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Italia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4.235.059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5.255.503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24,10%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8,7%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6579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-11312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Peso % della popolazione straniera sul totale dei residenti nelle Province delle Regioni Marche - Abruzzo    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789" y="1715938"/>
            <a:ext cx="4896000" cy="48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27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9F0926"/>
                </a:solidFill>
              </a:rPr>
              <a:t>Peso % della popolazione straniera sul totale dei residenti nei Comuni delle Province di Macerata – Fermo – Ascoli Piceno – Teramo 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536" y="1525765"/>
            <a:ext cx="5292000" cy="504911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536" y="5439192"/>
            <a:ext cx="1390650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2502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Popolazione residente Comuni di Civitanova Marche, Fermo, Ascoli Piceno e Teramo </a:t>
            </a:r>
            <a:r>
              <a:rPr lang="it-IT" sz="2000" b="1" dirty="0">
                <a:solidFill>
                  <a:srgbClr val="9F0926"/>
                </a:solidFill>
              </a:rPr>
              <a:t>  </a:t>
            </a:r>
          </a:p>
          <a:p>
            <a:pPr algn="ctr"/>
            <a:r>
              <a:rPr lang="it-IT" sz="2000" b="1" dirty="0">
                <a:solidFill>
                  <a:srgbClr val="9F0926"/>
                </a:solidFill>
              </a:rPr>
              <a:t>(Censimenti 1861-2011, Anno 2019)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124588" y="1508106"/>
          <a:ext cx="8934354" cy="2330247"/>
        </p:xfrm>
        <a:graphic>
          <a:graphicData uri="http://schemas.openxmlformats.org/drawingml/2006/table">
            <a:tbl>
              <a:tblPr/>
              <a:tblGrid>
                <a:gridCol w="741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8345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5719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452475"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8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1861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1871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1881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1901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1911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1921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1931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1936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1951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1971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1981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1991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2001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1" i="0" u="none" strike="noStrike" dirty="0" err="1">
                          <a:solidFill>
                            <a:srgbClr val="9F0926"/>
                          </a:solidFill>
                          <a:latin typeface="Verdana"/>
                        </a:rPr>
                        <a:t>Var</a:t>
                      </a:r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Verdana"/>
                        </a:rPr>
                        <a:t> %</a:t>
                      </a:r>
                    </a:p>
                    <a:p>
                      <a:pPr algn="ctr" rtl="0" fontAlgn="t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Verdana"/>
                        </a:rPr>
                        <a:t>2019-1861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475"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Civitanova</a:t>
                      </a:r>
                      <a:r>
                        <a:rPr lang="it-IT" sz="800" b="0" i="0" u="none" strike="noStrike" baseline="0" dirty="0">
                          <a:solidFill>
                            <a:srgbClr val="000000"/>
                          </a:solidFill>
                          <a:latin typeface="Verdana"/>
                        </a:rPr>
                        <a:t> M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arche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8.896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9.170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9.756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11.198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12.598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14.291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16.601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17.424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21.673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25.743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32.844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36.187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37.260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38.299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40.217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42.476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377,5%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099"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 Fermo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18.198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18.853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18.726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20.542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22.637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23.290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24.045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25.203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27.070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30.545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34.067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35.119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35.111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35.502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37.016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37.119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rgbClr val="9F0926"/>
                          </a:solidFill>
                        </a:rPr>
                        <a:t>104,0%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099"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Ascoli Piceno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21.659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23.295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23.307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28.608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30.058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32.500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36.720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38.111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44.745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50.114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55.217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54.298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53.591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51.375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49.958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48.169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rgbClr val="9F0926"/>
                          </a:solidFill>
                        </a:rPr>
                        <a:t>122,4%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099"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Teramo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19.961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20.639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20.844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24.972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26.174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27.275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31.790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33.796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38.643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41.899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47.804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51.092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51.756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51.023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</a:rPr>
                        <a:t>54.294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54.343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rgbClr val="9F0926"/>
                          </a:solidFill>
                        </a:rPr>
                        <a:t>172,2%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elaborazione  su dati www.tuttitalia.it</a:t>
            </a:r>
          </a:p>
        </p:txBody>
      </p:sp>
      <p:graphicFrame>
        <p:nvGraphicFramePr>
          <p:cNvPr id="6" name="Grafico 5"/>
          <p:cNvGraphicFramePr>
            <a:graphicFrameLocks/>
          </p:cNvGraphicFramePr>
          <p:nvPr/>
        </p:nvGraphicFramePr>
        <p:xfrm>
          <a:off x="4976036" y="3991769"/>
          <a:ext cx="408290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/>
        </p:nvGraphicFramePr>
        <p:xfrm>
          <a:off x="106325" y="4015581"/>
          <a:ext cx="4572000" cy="2719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544087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Grafico andamento popolazione stranieri Comune di Ascoli Pice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2" y="4646315"/>
            <a:ext cx="3337746" cy="9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ercentuale cittadini stranieri Comune di Ascoli Pice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426" y="5606018"/>
            <a:ext cx="2307264" cy="9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rafico andamento popolazione stranieri Comune di Teram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855" y="4604088"/>
            <a:ext cx="3340797" cy="9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-208219" y="-83348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Trend e peso percentuale della popolazione straniera residente nei Comuni di Civitanova Marche, Fermo, Ascoli Piceno e Teramo </a:t>
            </a:r>
            <a:r>
              <a:rPr lang="it-IT" sz="2000" b="1" dirty="0">
                <a:solidFill>
                  <a:srgbClr val="9F0926"/>
                </a:solidFill>
              </a:rPr>
              <a:t>   </a:t>
            </a:r>
          </a:p>
          <a:p>
            <a:pPr algn="ctr"/>
            <a:r>
              <a:rPr lang="it-IT" sz="2000" b="1" dirty="0">
                <a:solidFill>
                  <a:srgbClr val="9F0926"/>
                </a:solidFill>
              </a:rPr>
              <a:t>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elaborazione  su dati www.tuttitalia.it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000" y="5583288"/>
            <a:ext cx="2310000" cy="990000"/>
          </a:xfrm>
          <a:prstGeom prst="rect">
            <a:avLst/>
          </a:prstGeom>
        </p:spPr>
      </p:pic>
      <p:pic>
        <p:nvPicPr>
          <p:cNvPr id="1036" name="Picture 12" descr="Grafico andamento popolazione stranieri Comune di Civitanova Marche (MC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20" y="2384299"/>
            <a:ext cx="3340798" cy="9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Percentuale cittadini stranieri Comune di Civitanova Marche (MC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686" y="3353612"/>
            <a:ext cx="2309998" cy="9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Percentuale cittadini stranieri Comune di Ferm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17" y="3342979"/>
            <a:ext cx="2309998" cy="9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Grafico andamento popolazione stranieri Comune di Ferm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583" y="2359721"/>
            <a:ext cx="3340798" cy="9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95691" y="2062101"/>
          <a:ext cx="8963248" cy="4549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1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1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4918"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Civitanova Marche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Fermo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4918"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Ascoli Piceno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Teramo</a:t>
                      </a:r>
                    </a:p>
                    <a:p>
                      <a:endParaRPr lang="it-I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7243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Popolazione residente per Regione e Provincia </a:t>
            </a:r>
          </a:p>
          <a:p>
            <a:pPr algn="ctr"/>
            <a:r>
              <a:rPr lang="it-IT" sz="3600" b="1" dirty="0">
                <a:solidFill>
                  <a:srgbClr val="9F0926"/>
                </a:solidFill>
              </a:rPr>
              <a:t>(Censimenti 1861-2011)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142846" y="1214421"/>
          <a:ext cx="8858302" cy="5261790"/>
        </p:xfrm>
        <a:graphic>
          <a:graphicData uri="http://schemas.openxmlformats.org/drawingml/2006/table">
            <a:tbl>
              <a:tblPr/>
              <a:tblGrid>
                <a:gridCol w="357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8220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47466"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it-IT" sz="8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1861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1871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1881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1901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1911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1921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1931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1936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1951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1971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1981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1991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2001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2011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Var 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466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Marche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891925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938019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951346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1065698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1120264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1174136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1212177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1248912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1334356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1324387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1343008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1395300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1412295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1453224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1541319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72,81%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839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Pesaro Urbino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186.855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201.133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207.722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236.018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251.618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264.150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273.171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282.757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305.160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291.639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299.484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316.384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319.069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333.857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362.583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94,05%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8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Ancona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265.979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274.162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277.861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308.346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328.728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345.765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359.720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372.229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399.143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405.709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416.611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433.417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437.263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448.473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473.865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78,16%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8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Macerata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239.282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250.138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250.368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269.505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272.719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285.134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285.850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290.057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300.972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291.412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286.155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292.932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295.481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301.523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319.607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33,57%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8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Ascoli Piceno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101.991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111.109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113.354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137.068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146.546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154.352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163.418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169.459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187.275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188.306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185.645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192.054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197.811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203.153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210.407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106,30%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746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Fermo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97.818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101.477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102.041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114.761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120.653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124.735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130.018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134.410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141.806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147.321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155.113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160.513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162.671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166.218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174.857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78,76%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7466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Abruzzo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858424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906001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946430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1070361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1116497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1131087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1168099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1201536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1277207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1206266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1166694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1217791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1249054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1262392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1307309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52,29%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4839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L'Aquila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282.473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300.114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324.514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360.789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377.550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374.057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366.858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365.716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365.077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328.989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293.066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291.742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297.838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297.424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298.343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5,62%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48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Teramo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150.296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159.832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167.415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204.804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213.061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218.757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236.030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249.532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272.103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260.687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257.080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269.275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279.852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287.411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306.349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103,83%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48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Pescara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128.409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135.391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138.005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160.986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173.042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177.383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196.431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211.561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239.817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242.958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264.981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286.240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289.534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295.481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314.661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145,05%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746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Chieti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297.246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310.664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316.496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343.782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352.844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360.890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368.780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374.727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400.210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373.632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351.567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370.534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381.830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382.076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387.956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30,52%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7466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Verdana"/>
                        </a:rPr>
                        <a:t>Totale area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1.750.349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1.844.020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1.897.776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2.136.059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2.236.761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solidFill>
                            <a:srgbClr val="9F092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2.305.223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2.380.276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2.450.448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2.611.563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2.530.653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2.509.702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2.613.091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2.661.349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2.715.616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2.848.628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 dirty="0">
                          <a:solidFill>
                            <a:srgbClr val="9F0926"/>
                          </a:solidFill>
                          <a:latin typeface="Arial"/>
                        </a:rPr>
                        <a:t>62,75%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2312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Italia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22.176.477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27.299.883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28.951.546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32.963.316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35.841.563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39.396.757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41.043.489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42.398.489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47.515.537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50.623.569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54.136.547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56.556.911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56.778.031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56.995.744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5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59.433.744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168,00%</a:t>
                      </a:r>
                    </a:p>
                  </a:txBody>
                  <a:tcPr marL="4371" marR="4371" marT="4371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elaborazione  su dati ISTAT</a:t>
            </a:r>
          </a:p>
        </p:txBody>
      </p:sp>
    </p:spTree>
    <p:extLst>
      <p:ext uri="{BB962C8B-B14F-4D97-AF65-F5344CB8AC3E}">
        <p14:creationId xmlns:p14="http://schemas.microsoft.com/office/powerpoint/2010/main" val="39673632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95691" y="2062101"/>
          <a:ext cx="8963248" cy="4549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1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1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4918"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Civitanova Marche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Fermo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4918"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Ascoli Piceno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Teramo</a:t>
                      </a:r>
                    </a:p>
                    <a:p>
                      <a:endParaRPr lang="it-I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-6196" y="-29321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Struttura della popolazione residente nei Comuni di Civitanova Marche, Fermo, Ascoli Piceno e Teramo </a:t>
            </a:r>
            <a:r>
              <a:rPr lang="it-IT" sz="2000" b="1" dirty="0">
                <a:solidFill>
                  <a:srgbClr val="9F0926"/>
                </a:solidFill>
              </a:rPr>
              <a:t>   </a:t>
            </a:r>
          </a:p>
          <a:p>
            <a:pPr algn="ctr"/>
            <a:r>
              <a:rPr lang="it-IT" sz="2000" b="1" dirty="0">
                <a:solidFill>
                  <a:srgbClr val="9F0926"/>
                </a:solidFill>
              </a:rPr>
              <a:t>(Anno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elaborazione  su dati www.tuttitalia.it</a:t>
            </a:r>
          </a:p>
        </p:txBody>
      </p:sp>
      <p:pic>
        <p:nvPicPr>
          <p:cNvPr id="2050" name="Picture 2" descr="Grafico struttura della popolazione Comune di Fer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047" y="2355000"/>
            <a:ext cx="4270907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5018572" y="3975000"/>
            <a:ext cx="376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Indice di vecchiaia (2019) = 210,4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599856" y="3975000"/>
            <a:ext cx="376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Indice di vecchiaia (2019) = 175,7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599856" y="6252547"/>
            <a:ext cx="376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Indice di vecchiaia (2019) = 262,7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5018571" y="6207536"/>
            <a:ext cx="376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Indice di vecchiaia (2019) = 195,6</a:t>
            </a:r>
          </a:p>
        </p:txBody>
      </p:sp>
      <p:pic>
        <p:nvPicPr>
          <p:cNvPr id="2052" name="Picture 4" descr="Grafico struttura della popolazione Comune di Ascoli Pice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00" y="4619435"/>
            <a:ext cx="4270907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rafico struttura della popolazione Comune di Civitanova Marche (MC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66" y="2397668"/>
            <a:ext cx="4270907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Grafico struttura della popolazione Comune di Teram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047" y="4619435"/>
            <a:ext cx="4270907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1802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7411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4000" b="1" i="1" dirty="0">
                <a:solidFill>
                  <a:srgbClr val="941420"/>
                </a:solidFill>
              </a:rPr>
              <a:t>Popolazione (Censimenti 1861-2011, Anno 2019)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65993" y="995837"/>
          <a:ext cx="9002598" cy="147071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82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8943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245119"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1861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1871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1881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1901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1911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1931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1936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1951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1961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1971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1981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1991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2001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Var %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119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Macerata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239.282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250.138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250.368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269.505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272.719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285.134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285.850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290.057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300.972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291.412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286.155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292.932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295.481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301.523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319.607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314.178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31,30%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119"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Fermo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97.818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101.477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102.041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114.761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120.653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124.735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130.018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134.410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141.806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147.321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155.113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160.513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162.671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166.218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174.857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173.800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77,68%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119"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101.991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111.109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113.354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137.068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146.546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154.352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163.418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169.459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187.275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188.306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185.645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192.054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197.811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203.153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210.407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207.179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103,13%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119"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Teramo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150.296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159.832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167.415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204.804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213.061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218.757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236.030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249.532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272.103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260.687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257.080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269.275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279.852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287.411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306.349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308.052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104,96%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119"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Totale area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589.387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622.556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633.178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726.138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752.979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782.978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815.316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843.458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902.156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887.726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883.993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914.774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935.815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958.305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1.011.220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1.003.209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9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70,21%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36" y="2921175"/>
            <a:ext cx="3600000" cy="334648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636" y="5151962"/>
            <a:ext cx="914400" cy="112395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4532" y="2941486"/>
            <a:ext cx="3600000" cy="333442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4532" y="5523437"/>
            <a:ext cx="1104900" cy="752475"/>
          </a:xfrm>
          <a:prstGeom prst="rect">
            <a:avLst/>
          </a:prstGeom>
        </p:spPr>
      </p:pic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</p:spTree>
    <p:extLst>
      <p:ext uri="{BB962C8B-B14F-4D97-AF65-F5344CB8AC3E}">
        <p14:creationId xmlns:p14="http://schemas.microsoft.com/office/powerpoint/2010/main" val="41221203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7411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4000" b="1" i="1" dirty="0">
                <a:solidFill>
                  <a:srgbClr val="9F0926"/>
                </a:solidFill>
              </a:rPr>
              <a:t>Indice di vecchiaia (Anni 2008-2019)</a:t>
            </a:r>
            <a:endParaRPr lang="it-IT" sz="3600" b="1" i="1" dirty="0">
              <a:solidFill>
                <a:srgbClr val="9F0926"/>
              </a:solidFill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8283" y="1068817"/>
          <a:ext cx="8859796" cy="11544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669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2008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2009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2014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2017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2018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Macerata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173,2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186,6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197,7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Fermo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172,6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176,8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179,4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183,7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190,8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195,4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199,0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202,9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Ascoli Piceno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173,2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174,0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174,8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177,2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179,9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182,7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188,9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193,2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198,6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202,0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206,3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211,3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Teramo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153,5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154,4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158,5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165,0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168,6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172,8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176,7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180,7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185,0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Totale area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167,6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167,7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167,3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168,1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171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173,8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177,3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180,7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185,4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189,0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192,5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197,3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259236" y="2535809"/>
          <a:ext cx="8649093" cy="4069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ttangolo 6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</p:spTree>
    <p:extLst>
      <p:ext uri="{BB962C8B-B14F-4D97-AF65-F5344CB8AC3E}">
        <p14:creationId xmlns:p14="http://schemas.microsoft.com/office/powerpoint/2010/main" val="40180333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7411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4000" b="1" i="1" dirty="0">
                <a:solidFill>
                  <a:srgbClr val="941420"/>
                </a:solidFill>
              </a:rPr>
              <a:t>Popolazione straniera (Anni 2010-2019)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78480" y="964912"/>
          <a:ext cx="8856002" cy="13373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5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3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35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35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35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35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353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35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353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6275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2014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2015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2017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2018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Var % 2019/2010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Macerata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35.752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32.367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33.621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36.562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32.476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31.019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30.329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30.024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-11,75%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Fermo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16.619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17.528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15.782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16.681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17.727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18.169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17.992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17.770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18250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18.607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11,96%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13.333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14.206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12.860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13.733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14.478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14.402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14.101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13.959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14.120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14.307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7,31%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Teramo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22.937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23.829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19.794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23.449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23.940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23.957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23.850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23.733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6,86%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Totale area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86.909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91.315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80.803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85.056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92.216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90.647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88.526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86.598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86.432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87.448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0,62%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/>
        </p:nvGraphicFramePr>
        <p:xfrm>
          <a:off x="155543" y="2586790"/>
          <a:ext cx="4572000" cy="4127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641" y="2632670"/>
            <a:ext cx="4320000" cy="412172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641" y="5913026"/>
            <a:ext cx="1044000" cy="85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268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it-IT" sz="3000" b="1" dirty="0">
                <a:solidFill>
                  <a:srgbClr val="9F0926"/>
                </a:solidFill>
                <a:latin typeface="+mn-lt"/>
              </a:rPr>
              <a:t>Numero di imprese attive per Provincia delle Regioni Marche - Abruzzo (Gennaio 2019-2020)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www.mc.camcom.it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824754"/>
              </p:ext>
            </p:extLst>
          </p:nvPr>
        </p:nvGraphicFramePr>
        <p:xfrm>
          <a:off x="433635" y="1214418"/>
          <a:ext cx="8352145" cy="536618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670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0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4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4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04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0786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Verdiana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Verdiana"/>
                        </a:rPr>
                        <a:t>Totale imprese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185"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Verdiana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Verdiana"/>
                        </a:rPr>
                        <a:t>2019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Verdiana"/>
                        </a:rPr>
                        <a:t>2020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Verdiana"/>
                        </a:rPr>
                        <a:t>Var</a:t>
                      </a:r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Verdiana"/>
                        </a:rPr>
                        <a:t> %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786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Marche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148.858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146.923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-1,30%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786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Pesaro e Urbino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34.844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34.362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-1,38%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7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Ancona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39.931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39.248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-1,71%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7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Macerata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34.617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34.339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-0,80%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07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21.088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20.775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-1,48%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07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Fermo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18.378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18.199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-0,97%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0786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Abruzzo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127.122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126.543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-0,46%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0786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L'Aquila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25.093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24.878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-0,86%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07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Teramo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30.899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30.809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-0,29%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07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Pescara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31.445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31.443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-0,01%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07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Chieti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39.685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39.413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-0,69%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0786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2000" b="1" i="0" u="none" strike="noStrike" dirty="0">
                          <a:solidFill>
                            <a:srgbClr val="9F0926"/>
                          </a:solidFill>
                          <a:effectLst/>
                          <a:latin typeface="Verdiana"/>
                        </a:rPr>
                        <a:t>Totale area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2000" b="1" i="0" u="none" strike="noStrike" dirty="0">
                          <a:solidFill>
                            <a:srgbClr val="9F0926"/>
                          </a:solidFill>
                          <a:effectLst/>
                          <a:latin typeface="Verdiana"/>
                        </a:rPr>
                        <a:t>275.980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2000" b="1" i="0" u="none" strike="noStrike" dirty="0">
                          <a:solidFill>
                            <a:srgbClr val="9F0926"/>
                          </a:solidFill>
                          <a:effectLst/>
                          <a:latin typeface="Verdiana"/>
                        </a:rPr>
                        <a:t>273.466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2000" b="1" i="0" u="none" strike="noStrike" dirty="0">
                          <a:solidFill>
                            <a:srgbClr val="9F0926"/>
                          </a:solidFill>
                          <a:effectLst/>
                          <a:latin typeface="Verdiana"/>
                        </a:rPr>
                        <a:t>-0,91%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0786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Italia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5.150.743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5.137.678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iana"/>
                        </a:rPr>
                        <a:t>-0,25%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62312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rgbClr val="9F0926"/>
                </a:solidFill>
              </a:rPr>
              <a:t>Rapporto tra imprese attive e residenti per Provincia e Regione (Anno 2019)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www.tuttitalia.it e www.mc.camcom.it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172375"/>
              </p:ext>
            </p:extLst>
          </p:nvPr>
        </p:nvGraphicFramePr>
        <p:xfrm>
          <a:off x="334650" y="1130322"/>
          <a:ext cx="8474700" cy="529410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529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9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3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3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8992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it-I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Totale imprese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Numero di residenti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Imprese attive/Residenti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992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Marche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148.858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1.525.271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9,76%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992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Pesaro e Urbino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34.844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358.886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9,71%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Ancona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39.931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471.228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8,47%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Macerata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34.617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314.178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11,02%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21.088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207.179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10,18%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18.378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173.800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10,57%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8992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Abruzzo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127.122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1.311.580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9,69%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8992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L'Aquila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25.093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299.031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8,39%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Teramo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30.899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308.052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10,03%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Pescara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31.445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318.909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9,86%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Chieti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39.685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385.588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10,29%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8992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8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Totale area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275.980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2.836.851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9,73%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8992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Italia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5.150.743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60.359.546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8,53%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6089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it-IT" sz="3000" b="1" dirty="0">
                <a:solidFill>
                  <a:srgbClr val="9F0926"/>
                </a:solidFill>
              </a:rPr>
              <a:t>Rapporto tra imprese attive e superficie per Provincia e Regione (Gennaio 2020)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153571"/>
              </p:ext>
            </p:extLst>
          </p:nvPr>
        </p:nvGraphicFramePr>
        <p:xfrm>
          <a:off x="414778" y="1348036"/>
          <a:ext cx="8474700" cy="51658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529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9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3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3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8992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Totale imprese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Superficie Kmq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Imprese attive/Kmq</a:t>
                      </a: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992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Marche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146.923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9.401,38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15,63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992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Pesaro e Urbino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34.362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2.567,78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Ancona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39.248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1.963,22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19,99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Macerata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34.339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2.779,34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12,36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20.775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1.228,27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16,91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862,77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21,09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8992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Abruzzo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126.543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10.831,84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11,68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8992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L'Aquila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24.878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5.047,55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4,93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Teramo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30.809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1.954,38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15,76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Pescara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31.443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1.230,33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25,56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89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Chieti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39.413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2.599,58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15,16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8992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8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Totale area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273.466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20.233,22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9F0926"/>
                          </a:solidFill>
                          <a:effectLst/>
                          <a:latin typeface="+mn-lt"/>
                        </a:rPr>
                        <a:t>13,52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8992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Italia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5.137.678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302.072,84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17,01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www.mc.camcom.it</a:t>
            </a:r>
          </a:p>
        </p:txBody>
      </p:sp>
    </p:spTree>
    <p:extLst>
      <p:ext uri="{BB962C8B-B14F-4D97-AF65-F5344CB8AC3E}">
        <p14:creationId xmlns:p14="http://schemas.microsoft.com/office/powerpoint/2010/main" val="18862252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56606" y="0"/>
            <a:ext cx="9200606" cy="1214422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Numero di imprese attive per Regione e sezione (Gennaio 2020)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Infocamere</a:t>
            </a:r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Movimprese</a:t>
            </a:r>
            <a:endParaRPr lang="it-IT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848964"/>
              </p:ext>
            </p:extLst>
          </p:nvPr>
        </p:nvGraphicFramePr>
        <p:xfrm>
          <a:off x="248519" y="821244"/>
          <a:ext cx="8590356" cy="5751498"/>
        </p:xfrm>
        <a:graphic>
          <a:graphicData uri="http://schemas.openxmlformats.org/drawingml/2006/table">
            <a:tbl>
              <a:tblPr/>
              <a:tblGrid>
                <a:gridCol w="47521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94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9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94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Marche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Abruzzo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Totale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 Agricoltura, silvicoltura pesca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25.968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26.363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52.331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 Estrazione di minerali da cave e miniere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 Attività manifatturiere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18.619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11.539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30.158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 Fornitura di energia elettrica, gas, vapore e aria condizionata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682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 Fornitura di acqua; reti fognarie, attività di</a:t>
                      </a:r>
                      <a:r>
                        <a:rPr lang="it-IT" sz="1100" b="1" i="0" u="none" strike="noStrike" baseline="0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trattamento dei rifiuti e risanamento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 Costruzioni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19.782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17.026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36.808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682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 Commercio all'ingrosso e al dettaglio; riparazione di autoveicoli</a:t>
                      </a:r>
                      <a:r>
                        <a:rPr lang="it-IT" sz="1100" b="1" i="0" u="none" strike="noStrike" baseline="0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 motocicli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34.826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31.799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66.625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 Trasporto e magazzinaggio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3.745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2.598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6.343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Attività dei servizi alloggio e ristorazione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9.794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10.060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19.854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 Servizi di informazione e comunicazione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2.873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2.570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5.443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 Attività finanziarie e assicurative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2.393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5.543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 Attività immobiliari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7.152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10.266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 Attività professionali, scientifiche e tecniche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3.883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9.240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Noleggio, agenzie di viaggio, servizi di supporto alle imprese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4.127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4.333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8.460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 Amministrazione pubblica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 Istruzione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1.198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 Sanità e assistenza sociale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1.730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 Attività artistiche, sportive, di intrattenimento e divertimento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2.038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4.328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 Altre attività di servizi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6.921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6.575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13.496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 Attività di famiglie e convivenze come datori di lavoro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 Organizzazioni ed organismi extraterritoriali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 Imprese non classificate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410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146.923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126.543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273.466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842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it-IT" sz="2600" b="1" dirty="0">
                <a:solidFill>
                  <a:srgbClr val="9F0926"/>
                </a:solidFill>
              </a:rPr>
              <a:t>Numero di imprese attive e sezione (Gennaio 2020)</a:t>
            </a:r>
            <a:br>
              <a:rPr lang="it-IT" sz="2600" b="1" dirty="0">
                <a:solidFill>
                  <a:srgbClr val="9F0926"/>
                </a:solidFill>
              </a:rPr>
            </a:br>
            <a:r>
              <a:rPr lang="it-IT" sz="2600" b="1" dirty="0">
                <a:solidFill>
                  <a:srgbClr val="9F0926"/>
                </a:solidFill>
              </a:rPr>
              <a:t>Province di Macerata – Fermo – Ascoli Piceno - Teramo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Infocamere</a:t>
            </a:r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Movimprese</a:t>
            </a:r>
            <a:endParaRPr lang="it-IT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336842"/>
              </p:ext>
            </p:extLst>
          </p:nvPr>
        </p:nvGraphicFramePr>
        <p:xfrm>
          <a:off x="57278" y="1078650"/>
          <a:ext cx="8964893" cy="5533288"/>
        </p:xfrm>
        <a:graphic>
          <a:graphicData uri="http://schemas.openxmlformats.org/drawingml/2006/table">
            <a:tbl>
              <a:tblPr/>
              <a:tblGrid>
                <a:gridCol w="4176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75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98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24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Macerata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Fermo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Teramo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 Agricoltura, silvicoltura pesca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7.509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3.346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3.781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5.879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20.515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 Estrazione di minerali da cave e miniere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 Attività manifatturiere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4.191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3.593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13.507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 Fornitura di energia elettrica, gas, vapore e aria condizionata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585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 Fornitura di acqua; reti fognarie, attività di</a:t>
                      </a:r>
                      <a:r>
                        <a:rPr lang="it-IT" sz="1300" b="1" i="0" u="none" strike="noStrike" baseline="0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trattamento dei rifiuti e risanamento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 Costruzioni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4.749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2.778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4.204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13.847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585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 Commercio all'ingrosso e al dettaglio; riparazione di autoveicoli</a:t>
                      </a:r>
                      <a:r>
                        <a:rPr lang="it-IT" sz="1300" b="1" i="0" u="none" strike="noStrike" baseline="0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 motocicli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7.865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7.401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24.155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 Trasporto e magazzinaggio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2.132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Attività dei servizi alloggio e ristorazione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2.533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7.138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 Servizi di informazione e comunicazione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 Attività finanziarie e assicurative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1.999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 Attività immobiliari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3.733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 Attività professionali, scientifiche e tecniche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3.501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Noleggio, agenzie di viaggio, servizi di supporto alle imprese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 Amministrazione pubblica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 Istruzione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 Sanità e assistenza sociale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 Attività artistiche, sportive, di intrattenimento e divertimento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1.760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 Altre attività di servizi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1.578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5.078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 Attività di famiglie e convivenze come datori di lavoro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 Organizzazioni ed organismi extraterritoriali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 Imprese non classificate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461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TOTALE</a:t>
                      </a:r>
                    </a:p>
                  </a:txBody>
                  <a:tcPr marL="1413" marR="1413" marT="141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34.339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18.199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20.775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30.809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104.122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1145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7411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4000" b="1" i="1" dirty="0">
                <a:solidFill>
                  <a:srgbClr val="9F0926"/>
                </a:solidFill>
              </a:rPr>
              <a:t>Imprese attive (01 Gennaio Anni 2010-2020)</a:t>
            </a:r>
            <a:endParaRPr lang="it-IT" sz="3600" b="1" i="1" dirty="0">
              <a:solidFill>
                <a:srgbClr val="9F0926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134380" y="1017588"/>
          <a:ext cx="8730216" cy="16977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047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984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277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77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Macerata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36.834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37.212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36.792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36.257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35.866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35.234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34.874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34.574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34840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34.617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34.339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77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Fermo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20.480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20.519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20.517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20.349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20.097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19.718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19.570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19.026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18.808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18.378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18.199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77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21.264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21.461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21.516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21.419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21.282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21.078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20.990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20.899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21.000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21.088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20.775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77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Teramo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31.873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32.183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32.378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31.922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31.741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30.990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30.682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30.659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30.754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30.809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2777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Totale area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110.451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111.375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111.203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109.947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108.986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107.020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106.116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105.158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105.402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104.982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104.122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177800" y="2946400"/>
          <a:ext cx="8686800" cy="356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www.mc.camcom.it</a:t>
            </a:r>
          </a:p>
        </p:txBody>
      </p:sp>
    </p:spTree>
    <p:extLst>
      <p:ext uri="{BB962C8B-B14F-4D97-AF65-F5344CB8AC3E}">
        <p14:creationId xmlns:p14="http://schemas.microsoft.com/office/powerpoint/2010/main" val="2616767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Popolazione residente per Regione e Provincia </a:t>
            </a:r>
          </a:p>
          <a:p>
            <a:pPr algn="ctr"/>
            <a:r>
              <a:rPr lang="it-IT" sz="3600" b="1" dirty="0">
                <a:solidFill>
                  <a:srgbClr val="9F0926"/>
                </a:solidFill>
              </a:rPr>
              <a:t>(Anni 2009-2019)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elaborazione  su dati ISTAT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26242" y="1489435"/>
          <a:ext cx="8663231" cy="4911366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45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1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2074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06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27496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it-IT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2009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2010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2011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2012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2013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1017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2018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Var %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04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Marche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1.551.377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1.559.542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1.565.335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1.540.688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1.545.155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1.553.138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1.550.796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1.543.752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1.538.055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1.531.753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1.525.271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-1,68%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390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Pesaro Urbino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363.529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365.788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366.963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362.676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363.388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364.385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363.353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361.561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360.711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360.125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358.886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-1,28%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0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Ancona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476.016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478.319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481.028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473.642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475.495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479.275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477.892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476.192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474.124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472.603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471.228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-1,01%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0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Macerata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322.498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324.369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325.362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319.375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320.418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321.314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321.905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320.308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318.921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316.310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314.178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-2,58%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0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212.846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213.586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214.068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210.182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210.711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211.756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211.266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210.066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209.450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208.377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207.179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-2,66%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00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Fermo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176.488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177.480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177.914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174.813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175.143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176.408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176.380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175.625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174.849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174.338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173.800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-1,52%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004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Abruzzo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1.334.675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1.338.898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1.342.366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1.306.416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1.312.507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1.333.939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1.331.574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1.326.513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1.322.247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1.315.196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1.311.580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-1,73%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0040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L'Aquila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309.131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309.264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309.820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298.087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300.774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306.701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304.884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303.239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301.910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300.404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299.031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-3,27%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00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Teramo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309.838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311.590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312.239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306.177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306.955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311.103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311.168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310.339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309.859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308.284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308.052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-0,58%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00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Pescara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319.209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321.192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323.184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314.391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315.725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322.401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322.759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321.973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321.309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319.388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318.909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-0,09%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00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Chieti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396.497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396.852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397.123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387.761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389.053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393.734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392.763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390.962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389.169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387.120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385.588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-2,75%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004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Totale area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2.886.052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2.898.440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2.907.701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2.847.104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 dirty="0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2.857.662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2.887.077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2.882.370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2.870.265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2.860.302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2.846.949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2.836.851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-1,70%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004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Italia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60.045.068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60.340.328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60.626.442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59.394.207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59.685.227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60.782.668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60.795.612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60.665.551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60.589.445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60.483.973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60.359.546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0,52%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703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7411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4000" b="1" i="1" dirty="0">
                <a:solidFill>
                  <a:srgbClr val="9F0926"/>
                </a:solidFill>
              </a:rPr>
              <a:t>Imprese attive e artigiane (I trim 2020)</a:t>
            </a:r>
            <a:endParaRPr lang="it-IT" sz="3600" b="1" i="1" dirty="0">
              <a:solidFill>
                <a:srgbClr val="9F0926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859803"/>
              </p:ext>
            </p:extLst>
          </p:nvPr>
        </p:nvGraphicFramePr>
        <p:xfrm>
          <a:off x="134379" y="1017588"/>
          <a:ext cx="8456728" cy="541511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818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95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9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0535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Attive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Artigiane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Imprese artigiane/Imprese</a:t>
                      </a:r>
                      <a:r>
                        <a:rPr lang="it-IT" sz="18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attive</a:t>
                      </a:r>
                      <a:endParaRPr lang="it-IT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195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Macerata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33.881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10.259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30,3%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1951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Fermo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18.060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6.123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33,9%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951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20.613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5.464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26,5%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1951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Teramo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30.543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7.454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24,4%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1951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800" b="1" i="0" u="none" strike="noStrike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Totale area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103.097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29.300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800" b="1" i="0" u="none" strike="noStrike" dirty="0">
                          <a:solidFill>
                            <a:srgbClr val="9F0926"/>
                          </a:solidFill>
                          <a:effectLst/>
                          <a:latin typeface="Calibri" panose="020F0502020204030204" pitchFamily="34" charset="0"/>
                        </a:rPr>
                        <a:t>28,4%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Infocamere</a:t>
            </a:r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Movimprese</a:t>
            </a:r>
            <a:endParaRPr lang="it-IT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2219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B6AEB0-65C7-4C0D-922B-CD513F7BC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1475"/>
            <a:ext cx="9144000" cy="64293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4000" b="1" i="1" dirty="0">
                <a:solidFill>
                  <a:srgbClr val="9F0926"/>
                </a:solidFill>
              </a:rPr>
              <a:t>Imprese attive su popolazione residente </a:t>
            </a:r>
            <a:br>
              <a:rPr lang="it-IT" sz="4000" b="1" i="1" dirty="0">
                <a:solidFill>
                  <a:srgbClr val="9F0926"/>
                </a:solidFill>
              </a:rPr>
            </a:br>
            <a:r>
              <a:rPr lang="it-IT" sz="4000" b="1" i="1" dirty="0">
                <a:solidFill>
                  <a:srgbClr val="9F0926"/>
                </a:solidFill>
              </a:rPr>
              <a:t>(01 Gennaio Anni 2010-2019)</a:t>
            </a:r>
            <a:endParaRPr lang="it-IT" sz="3600" b="1" i="1" dirty="0">
              <a:solidFill>
                <a:srgbClr val="9F0926"/>
              </a:solidFill>
            </a:endParaRPr>
          </a:p>
        </p:txBody>
      </p:sp>
      <p:sp>
        <p:nvSpPr>
          <p:cNvPr id="2051" name="Rettangolo 4">
            <a:extLst>
              <a:ext uri="{FF2B5EF4-FFF2-40B4-BE49-F238E27FC236}">
                <a16:creationId xmlns:a16="http://schemas.microsoft.com/office/drawing/2014/main" id="{57E632BF-F1F3-42B8-B926-36DACB348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it-IT" altLang="it-IT" sz="1000">
                <a:latin typeface="Times New Roman" panose="02020603050405020304" pitchFamily="18" charset="0"/>
                <a:cs typeface="Times New Roman" panose="02020603050405020304" pitchFamily="18" charset="0"/>
              </a:rPr>
              <a:t>Fonte: Nostre elaborazioni su dati www.mc.camcom.it</a:t>
            </a:r>
          </a:p>
        </p:txBody>
      </p:sp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3976ACBF-3FF4-45BE-83D6-0F896EED7EE4}"/>
              </a:ext>
            </a:extLst>
          </p:cNvPr>
          <p:cNvGraphicFramePr>
            <a:graphicFrameLocks/>
          </p:cNvGraphicFramePr>
          <p:nvPr/>
        </p:nvGraphicFramePr>
        <p:xfrm>
          <a:off x="214489" y="1557867"/>
          <a:ext cx="8692444" cy="4967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7411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4000" b="1" i="1" dirty="0">
                <a:solidFill>
                  <a:srgbClr val="9F0926"/>
                </a:solidFill>
              </a:rPr>
              <a:t>Imprese artigiane (01 Gennaio Anni 2010-2020)</a:t>
            </a:r>
            <a:endParaRPr lang="it-IT" sz="3600" b="1" i="1" dirty="0">
              <a:solidFill>
                <a:srgbClr val="9F0926"/>
              </a:solidFill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25060" y="1030428"/>
          <a:ext cx="8730708" cy="17724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1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9176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9540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2020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40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Macerata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11.754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11.722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11.372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11.540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11.314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11.115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10.913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10.695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10.514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10.350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401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Fermo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7.540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7.442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7.424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7.335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7.212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7.074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6.931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6.643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6.492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6.304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6.183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401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6.607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6.569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6.524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6.413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6.256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6.131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6.060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5.886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5.718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5.645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5.537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401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Teramo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9.630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9.571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9.483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9.043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8.738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8.333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8.044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7.904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7.824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7.689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7.584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401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4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Totale area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35.531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35.304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34.803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34.331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33.520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32.653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31.948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31.128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30.686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30.152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29.654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152400" y="3048000"/>
          <a:ext cx="8648699" cy="3563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www.mc.camcom.it</a:t>
            </a:r>
          </a:p>
        </p:txBody>
      </p:sp>
    </p:spTree>
    <p:extLst>
      <p:ext uri="{BB962C8B-B14F-4D97-AF65-F5344CB8AC3E}">
        <p14:creationId xmlns:p14="http://schemas.microsoft.com/office/powerpoint/2010/main" val="39212872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438961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3600" b="1" i="1" dirty="0">
                <a:solidFill>
                  <a:srgbClr val="9F0926"/>
                </a:solidFill>
              </a:rPr>
              <a:t>Percentuale di </a:t>
            </a:r>
            <a:r>
              <a:rPr lang="it-IT" sz="4000" b="1" i="1" dirty="0">
                <a:solidFill>
                  <a:srgbClr val="9F0926"/>
                </a:solidFill>
              </a:rPr>
              <a:t>imprese artigiane sul totale imprese (01 Gennaio Anni 2010-2020)</a:t>
            </a:r>
            <a:endParaRPr lang="it-IT" sz="3600" b="1" i="1" dirty="0">
              <a:solidFill>
                <a:srgbClr val="9F0926"/>
              </a:solidFill>
            </a:endParaRP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www.mc.camcom.it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381000" y="1651000"/>
          <a:ext cx="8534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27117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Numero di forze lavoro di 15 anni e oltre</a:t>
            </a:r>
            <a:br>
              <a:rPr lang="it-IT" sz="2800" b="1" dirty="0">
                <a:solidFill>
                  <a:srgbClr val="9F0926"/>
                </a:solidFill>
              </a:rPr>
            </a:br>
            <a:r>
              <a:rPr lang="it-IT" sz="2800" b="1" dirty="0">
                <a:solidFill>
                  <a:srgbClr val="9F0926"/>
                </a:solidFill>
              </a:rPr>
              <a:t>(Anno 2010-2019, valori in migliaia)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459045"/>
              </p:ext>
            </p:extLst>
          </p:nvPr>
        </p:nvGraphicFramePr>
        <p:xfrm>
          <a:off x="142835" y="1149109"/>
          <a:ext cx="8680648" cy="4284163"/>
        </p:xfrm>
        <a:graphic>
          <a:graphicData uri="http://schemas.openxmlformats.org/drawingml/2006/table">
            <a:tbl>
              <a:tblPr/>
              <a:tblGrid>
                <a:gridCol w="378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4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927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29551"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7327" marR="7327" marT="7327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55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Marche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681,35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677,75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698,94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691,4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695,5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693,84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693,31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689,05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694,33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696,37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551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Pesaro e Urbino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162,71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163,57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174,37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164,11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159,49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158,26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160,58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161.01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163,84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163,37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5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Ancona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209,01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212,06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219,48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221,1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219,59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222,35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216,78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212,59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215,56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216,43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5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Macerata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140,96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138,61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140,63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141,23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145,18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144,05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142,20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142,83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143,54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142,64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5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Ascoli Piceno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90,05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85,15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85,52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87,24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92,75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90,64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94,38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93,99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90,30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92,16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5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Fermo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78,63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78,36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78,94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77,73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78,49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78,54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79,36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78,63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81,10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81,78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55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Abruzzo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532,55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545,74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561,06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547,55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544,32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547,78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552,24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555,75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558,79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560,87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551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L'Aquila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124,89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127,46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134,6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127,7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124,44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126,9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129,3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128,98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126,09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125,11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95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Teramo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127,26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129,84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130,39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129,19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128,69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131,03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127,78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129,36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138,31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135,14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95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Pescara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127,35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131,31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140,44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132,24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128,71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122,6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129,53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131,40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132,12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137,32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95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Chieti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153,05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157,12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155,64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158,42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162,48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167,25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165,63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166,01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162,28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163,30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955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Italia</a:t>
                      </a:r>
                    </a:p>
                  </a:txBody>
                  <a:tcPr marL="7327" marR="7327" marT="7327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24.582,57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24.659,54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25.256,99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25.259,2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25.514,92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25.498,01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25.769,87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25.929,84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25.970,42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25.941,40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484303"/>
              </p:ext>
            </p:extLst>
          </p:nvPr>
        </p:nvGraphicFramePr>
        <p:xfrm>
          <a:off x="141510" y="5572848"/>
          <a:ext cx="8686802" cy="1005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41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33003">
                <a:tc>
                  <a:txBody>
                    <a:bodyPr/>
                    <a:lstStyle/>
                    <a:p>
                      <a:endParaRPr lang="it-IT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II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III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IV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II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III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IV trim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766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Marche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694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691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702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679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706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696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689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696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766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Abruzzo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559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561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567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553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n-lt"/>
                          <a:cs typeface="Arial" panose="020B0604020202020204" pitchFamily="34" charset="0"/>
                        </a:rPr>
                        <a:t>553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561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553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551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564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576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84761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Numero di occupati di 15 anni e oltre</a:t>
            </a:r>
            <a:br>
              <a:rPr lang="it-IT" sz="2800" b="1" dirty="0">
                <a:solidFill>
                  <a:srgbClr val="9F0926"/>
                </a:solidFill>
              </a:rPr>
            </a:br>
            <a:r>
              <a:rPr lang="it-IT" sz="2800" b="1" dirty="0">
                <a:solidFill>
                  <a:srgbClr val="9F0926"/>
                </a:solidFill>
              </a:rPr>
              <a:t>(Anno 2010-2019, valori in migliaia)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310983"/>
              </p:ext>
            </p:extLst>
          </p:nvPr>
        </p:nvGraphicFramePr>
        <p:xfrm>
          <a:off x="142839" y="1214423"/>
          <a:ext cx="8850328" cy="5317000"/>
        </p:xfrm>
        <a:graphic>
          <a:graphicData uri="http://schemas.openxmlformats.org/drawingml/2006/table">
            <a:tbl>
              <a:tblPr/>
              <a:tblGrid>
                <a:gridCol w="540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531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09000"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327" marR="7327" marT="7327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bg1"/>
                          </a:solidFill>
                        </a:rPr>
                        <a:t>2010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00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Marche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642,8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631,73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635,66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615,72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625,32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624,8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619,78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616,32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638,32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636,19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000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Pesaro Urbino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155,41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154,32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160,31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147,76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144,31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139,98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140,53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146,63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150,80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152,29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Ancona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198,7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197,61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199,37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196,23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196,7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201,49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196,27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186,10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196,60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192,43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Macerata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132,66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131,29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129,27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123,13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131,91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131,06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129,03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131,41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132,71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131,82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Ascoli Piceno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82,09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75,88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75,11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77,34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81,71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80,51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80,41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80,37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81,78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82,58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Fermo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73,94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72,62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71,6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71,25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70,7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71,76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73,55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71,82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76,44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77,06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00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Abruzzo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486,41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498,98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500,31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485,93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476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478,67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485,34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490,62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498,66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497,90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000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L'Aquila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116,19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116,95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121,81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112,12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107,13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108,38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114,13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113,10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113,77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113,30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Teramo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116,56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119,54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117,73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117,94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114,56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115,91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113,61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116,13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124,33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122,63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Pescara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118,93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122,92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116,92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112,79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106,69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111,62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115,28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116,63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120,80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9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Chieti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137,66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143,56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137,86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138,96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141,52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147,69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145,98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146,12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143,93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141,18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0900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Italia</a:t>
                      </a:r>
                    </a:p>
                  </a:txBody>
                  <a:tcPr marL="7327" marR="7327" marT="7327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22.526,9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22.598,2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22.566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22.190,5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22.278,9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22.464,8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22.757,8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23.023,0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23.214,95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23.359,87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7338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Tasso di occupazione </a:t>
            </a:r>
            <a:br>
              <a:rPr lang="it-IT" sz="2800" b="1" dirty="0">
                <a:solidFill>
                  <a:srgbClr val="9F0926"/>
                </a:solidFill>
              </a:rPr>
            </a:br>
            <a:r>
              <a:rPr lang="it-IT" sz="2800" b="1" dirty="0">
                <a:solidFill>
                  <a:srgbClr val="9F0926"/>
                </a:solidFill>
              </a:rPr>
              <a:t>(Anno 2010-2019, valori percentuali)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843992"/>
              </p:ext>
            </p:extLst>
          </p:nvPr>
        </p:nvGraphicFramePr>
        <p:xfrm>
          <a:off x="217716" y="1285863"/>
          <a:ext cx="8719454" cy="4211425"/>
        </p:xfrm>
        <a:graphic>
          <a:graphicData uri="http://schemas.openxmlformats.org/drawingml/2006/table">
            <a:tbl>
              <a:tblPr/>
              <a:tblGrid>
                <a:gridCol w="60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3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06171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166" marR="7166" marT="7166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2011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2019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171">
                <a:tc gridSpan="2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Marche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63,73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62,44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62,58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61,05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62,40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62,14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62,23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62,18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64,66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64,96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772">
                <a:tc rowSpan="5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Pesaro e Urbino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64,60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63,95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66,34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62,30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61,52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59,92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60,58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63,45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64,79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65,80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1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Ancona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64,65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64,13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64,27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63,84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64,15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65,31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64,33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61,35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65,45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64,38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1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Macerata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64,02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62,67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61,33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58,76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63,75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62,82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62,72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63,77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64,98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65,45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77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Ascoli Piceno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59,13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55,05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54,26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55,34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58,25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57,32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57,11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58,52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60,47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61,73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1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Fermo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64,48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63,30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62,57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62,01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62,04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62,78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65,21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63,34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66,72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67,75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171">
                <a:tc gridSpan="2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Abruzzo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55,38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56,63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56,66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54,95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53,95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54,50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55,73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56,81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58,01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58,24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171">
                <a:tc rowSpan="4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L'Aquila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56,94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57,55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59,77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55,20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53,14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53,93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57,22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57,08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58,42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58,30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1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Teramo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56,60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57,99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57,05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56,81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54,74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55,83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55,37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56,69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60,73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60,04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1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Pescara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55,15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56,14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57,86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55,13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53,17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50,50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52,96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55,39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55,48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57,70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1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Chieti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53,35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55,21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52,92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53,13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54,57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57,19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57,15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57,86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57,58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57,17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171">
                <a:tc gridSpan="2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Italia</a:t>
                      </a:r>
                    </a:p>
                  </a:txBody>
                  <a:tcPr marL="7166" marR="7166" marT="7166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56,76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56,79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56,64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55,54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55,69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56,29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57,22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57,96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58,53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59,04</a:t>
                      </a:r>
                    </a:p>
                  </a:txBody>
                  <a:tcPr marL="7166" marR="7166" marT="7166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607535"/>
              </p:ext>
            </p:extLst>
          </p:nvPr>
        </p:nvGraphicFramePr>
        <p:xfrm>
          <a:off x="239484" y="5685972"/>
          <a:ext cx="8686802" cy="10027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41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452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lang="it-IT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III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IV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III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IV trim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+mn-lt"/>
                        </a:rPr>
                        <a:t>Marche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64,7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63.4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65.5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64.2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65,4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65,0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64,5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64,9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65,2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65,2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+mn-lt"/>
                        </a:rPr>
                        <a:t>Abruzzo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58,0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58.1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58.7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56.8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58,5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58,2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58,1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57,5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58,8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58,5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4104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Numero di disoccupati 15 anni e oltre</a:t>
            </a:r>
            <a:br>
              <a:rPr lang="it-IT" sz="2800" b="1" dirty="0">
                <a:solidFill>
                  <a:srgbClr val="9F0926"/>
                </a:solidFill>
              </a:rPr>
            </a:br>
            <a:r>
              <a:rPr lang="it-IT" sz="2800" b="1" dirty="0">
                <a:solidFill>
                  <a:srgbClr val="9F0926"/>
                </a:solidFill>
              </a:rPr>
              <a:t>(Anno 2010-2019, valori in migliaia)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738496"/>
              </p:ext>
            </p:extLst>
          </p:nvPr>
        </p:nvGraphicFramePr>
        <p:xfrm>
          <a:off x="142838" y="1253194"/>
          <a:ext cx="8784344" cy="4309409"/>
        </p:xfrm>
        <a:graphic>
          <a:graphicData uri="http://schemas.openxmlformats.org/drawingml/2006/table">
            <a:tbl>
              <a:tblPr/>
              <a:tblGrid>
                <a:gridCol w="611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8747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31493"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327" marR="7327" marT="7327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2014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2015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493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Marche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38,557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46,025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63,272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75,679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70,178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69,035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73,526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72,733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56,013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60,182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493">
                <a:tc rowSpan="5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Pesaro e Urbino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7,303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9,252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14,058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16,349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15,172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18,282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20,053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14,378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13,041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11,081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49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Ancona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10,304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14,448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20,113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24,865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22,892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20,857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20,513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26,497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18,959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23,993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49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Macerata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8,296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7,315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11,362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18,094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13,278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12,987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13,175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11,423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10,829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10,814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49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Ascoli Piceno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7,96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9,27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10,407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9,894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11,045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10,124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13,978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13,623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8,525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9,573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149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Fermo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4,693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5,741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7,333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6,478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7,79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6,785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5,807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6,812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4,658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4,721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1493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Abruzzo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46,142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46,763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60,755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61,612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68,321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69,111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66,901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65,127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60,130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62,970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1493">
                <a:tc rowSpan="4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L'Aquila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8,698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10,512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12,794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15,579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17,316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18,522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15,164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15,884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12,315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11,814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149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Teramo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10,701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10,304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12,659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11,252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14,124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15,126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14,173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13,229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13,984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12,512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149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Pescara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11,353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12,381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17,521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15,325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15,923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15,905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17,906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16,121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15,485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16,523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149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Chieti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15,391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13,565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17,781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19,454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20,958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19,557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19,658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19,892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18,346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22,121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1493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Italia</a:t>
                      </a:r>
                    </a:p>
                  </a:txBody>
                  <a:tcPr marL="7327" marR="7327" marT="7327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2.055,72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2.061,3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2.691,02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3.068,66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3.236,01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3.033,25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3.012,04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2.906,88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2.755,47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2.581,53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795385"/>
              </p:ext>
            </p:extLst>
          </p:nvPr>
        </p:nvGraphicFramePr>
        <p:xfrm>
          <a:off x="185051" y="5658676"/>
          <a:ext cx="8767879" cy="10027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5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2119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lang="it-IT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III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IV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III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IV trim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it-IT" sz="1100" dirty="0">
                          <a:latin typeface="+mn-lt"/>
                        </a:rPr>
                        <a:t>Marche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64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52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60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it-IT" sz="1100" dirty="0">
                          <a:latin typeface="+mn-lt"/>
                        </a:rPr>
                        <a:t>Abruzzo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63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56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60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n-lt"/>
                        </a:rPr>
                        <a:t>76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75946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Tasso di disoccupazione </a:t>
            </a:r>
            <a:br>
              <a:rPr lang="it-IT" sz="2800" b="1" dirty="0">
                <a:solidFill>
                  <a:srgbClr val="9F0926"/>
                </a:solidFill>
              </a:rPr>
            </a:br>
            <a:r>
              <a:rPr lang="it-IT" sz="2800" b="1" dirty="0">
                <a:solidFill>
                  <a:srgbClr val="9F0926"/>
                </a:solidFill>
              </a:rPr>
              <a:t>(Anni 2010-2019, valori percentuali)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442177"/>
              </p:ext>
            </p:extLst>
          </p:nvPr>
        </p:nvGraphicFramePr>
        <p:xfrm>
          <a:off x="203396" y="1155228"/>
          <a:ext cx="8768327" cy="4429144"/>
        </p:xfrm>
        <a:graphic>
          <a:graphicData uri="http://schemas.openxmlformats.org/drawingml/2006/table">
            <a:tbl>
              <a:tblPr/>
              <a:tblGrid>
                <a:gridCol w="1254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1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2082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30621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023" marR="7023" marT="7023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2006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2007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2008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2009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621">
                <a:tc gridSpan="2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Marche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4,56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4,11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4,65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6,61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5,66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6,79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9,05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10,95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10,09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9,95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10,61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10,56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8,07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8,64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692">
                <a:tc rowSpan="5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Pesaro e Urbino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3,74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3,22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4,79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5,89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4,49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5,66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8,06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9,96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9,51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11,55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12,49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8,93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7,96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6,78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6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Ancona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4,05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3,49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3,77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5,79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4,93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6,81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9,16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11,25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10,42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9,38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9,46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12,46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8,80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11,09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6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Macerata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4,19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4,40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4,28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5,25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5,89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5,28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8,08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12,81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9,15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9,02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9,26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8,00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7,54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7,58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6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Ascoli Piceno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6,34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5,51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5,91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9,52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8,84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10,89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12,17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11,34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11,91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11,17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14,81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14,49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9,44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10,39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6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Fermo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..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..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..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..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5,97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7,33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9,29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8,33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9,92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8,64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7,32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8,66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5,74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5,77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0621">
                <a:tc gridSpan="2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Abruzzo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6,57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6,16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6,62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7,96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8,66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8,57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10,83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11,25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12,55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12,62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12,11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11,72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10,76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11,23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0621">
                <a:tc rowSpan="4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L'Aquila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5,81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7,70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8,34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9,43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6,96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8,25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9,51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12,20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13,91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14,60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11,73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12,32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9,77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9,44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06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Teramo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6,58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5,53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5,41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6,15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8,41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7,94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9,71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8,71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10,98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11,54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11,09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10,23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10,11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9.26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06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Pescara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8,03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5,65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6,95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7,96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8,91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9,43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12,48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11,59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12,37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12,97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13,82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12,27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11,72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12,03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06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Chieti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6,03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5,83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5,94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8,30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10,06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8,63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11,42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12,28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12,90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11,69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11,87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11,98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11,31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13,55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0621">
                <a:tc gridSpan="2">
                  <a:txBody>
                    <a:bodyPr/>
                    <a:lstStyle/>
                    <a:p>
                      <a:pPr algn="l" fontAlgn="t"/>
                      <a:r>
                        <a:rPr lang="it-IT" sz="1200" b="1" i="0" u="none" strike="noStrike" dirty="0">
                          <a:latin typeface="Verdana"/>
                        </a:rPr>
                        <a:t>Italia</a:t>
                      </a:r>
                    </a:p>
                  </a:txBody>
                  <a:tcPr marL="7023" marR="7023" marT="7023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6,78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6,08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6,72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7,75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8,36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8,36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10,65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12,15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12,68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11,90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11,69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11,21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10,61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latin typeface="Arial"/>
                        </a:rPr>
                        <a:t>9,95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674439"/>
              </p:ext>
            </p:extLst>
          </p:nvPr>
        </p:nvGraphicFramePr>
        <p:xfrm>
          <a:off x="206826" y="5683606"/>
          <a:ext cx="8778152" cy="9523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57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2204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89424"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II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III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IV trim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II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III trim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IV trim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828">
                <a:tc>
                  <a:txBody>
                    <a:bodyPr/>
                    <a:lstStyle/>
                    <a:p>
                      <a:r>
                        <a:rPr lang="it-IT" sz="1100" dirty="0"/>
                        <a:t>Marche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8,07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9,14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7,67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7,15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8,29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8,64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9,14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9,26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7,51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8,64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828">
                <a:tc>
                  <a:txBody>
                    <a:bodyPr/>
                    <a:lstStyle/>
                    <a:p>
                      <a:r>
                        <a:rPr lang="it-IT" sz="1100" dirty="0"/>
                        <a:t>Abruzzo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10,76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10,71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11,00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12,15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9,18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11,23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10,13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10,85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10,69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13,17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4979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Tasso di disoccupazione giovanile (15-24 anni)</a:t>
            </a:r>
            <a:br>
              <a:rPr lang="it-IT" sz="2800" b="1" dirty="0">
                <a:solidFill>
                  <a:srgbClr val="9F0926"/>
                </a:solidFill>
              </a:rPr>
            </a:br>
            <a:r>
              <a:rPr lang="it-IT" sz="2800" b="1" dirty="0">
                <a:solidFill>
                  <a:srgbClr val="9F0926"/>
                </a:solidFill>
              </a:rPr>
              <a:t>(Anni 2010-2019, valori percentuali)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295151"/>
              </p:ext>
            </p:extLst>
          </p:nvPr>
        </p:nvGraphicFramePr>
        <p:xfrm>
          <a:off x="214284" y="1214413"/>
          <a:ext cx="8831241" cy="5295238"/>
        </p:xfrm>
        <a:graphic>
          <a:graphicData uri="http://schemas.openxmlformats.org/drawingml/2006/table">
            <a:tbl>
              <a:tblPr/>
              <a:tblGrid>
                <a:gridCol w="695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10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7446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07326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5603" marR="5603" marT="5603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2011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2015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2018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2019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326">
                <a:tc gridSpan="2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Marche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15,19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23,77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28,63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36,16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36,45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32,04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31,01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24,16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22,05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23,44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7326">
                <a:tc rowSpan="5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Pesaro e Urbino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10,92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21,86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25,90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29,13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39,50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34,59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34,63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26,86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22,65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25,43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3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Ancona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13,85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23,19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32,39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35,19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40,33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35,67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21,37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22,68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25,26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32,99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3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Macerata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17,71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23,38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24,90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46,00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30,12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28,12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38,05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26,44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20,04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16,20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73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Ascoli Piceno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20,79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26,78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39,54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49,12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32,21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24,66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42,65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23,17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26,00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14,90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73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Fermo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17,20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26,44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24,41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27,71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37,21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33,53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23,00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20,22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13,42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16,53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7326">
                <a:tc gridSpan="2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Abruzzo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29,48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26,51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33,96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36,32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47,37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48,12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38,78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31,33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29,67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34,87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7326">
                <a:tc rowSpan="4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L'Aquila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26,45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37,52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39,59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41,87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42,76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63,82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39,12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30,40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31,14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21,50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73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Teramo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28,65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21,64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26,82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20,30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48,10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45,13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27,06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25,48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28,42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35,54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73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Pescara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33,86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31,79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40,30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43,63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38,86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41,68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55,02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40,06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24,23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40,42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73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latin typeface="Verdana"/>
                        </a:rPr>
                        <a:t>Chieti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29,07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19,47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31,59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40,36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56,89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latin typeface="Arial"/>
                        </a:rPr>
                        <a:t>43,82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37,17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30,60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33,01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36,64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07326">
                <a:tc gridSpan="2"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latin typeface="Verdana"/>
                        </a:rPr>
                        <a:t>Italia</a:t>
                      </a:r>
                    </a:p>
                  </a:txBody>
                  <a:tcPr marL="5603" marR="5603" marT="5603" marB="0" anchor="ctr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27,90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29,16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35,32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40,04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42,68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40,32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37,77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34,74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32,19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latin typeface="Arial"/>
                        </a:rPr>
                        <a:t>29,16</a:t>
                      </a:r>
                    </a:p>
                  </a:txBody>
                  <a:tcPr marL="5603" marR="5603" marT="5603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</p:spTree>
    <p:extLst>
      <p:ext uri="{BB962C8B-B14F-4D97-AF65-F5344CB8AC3E}">
        <p14:creationId xmlns:p14="http://schemas.microsoft.com/office/powerpoint/2010/main" val="3834774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Popolazione residente e densità abitativa per Regione e Provincia </a:t>
            </a:r>
            <a:r>
              <a:rPr lang="it-IT" sz="2800" b="1" dirty="0">
                <a:solidFill>
                  <a:srgbClr val="9F0926"/>
                </a:solidFill>
              </a:rPr>
              <a:t> (Censimento 1861 – 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elaborazione  su dati ISTAT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01660" y="1490663"/>
          <a:ext cx="8531255" cy="4994976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5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68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58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58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091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39998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1861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Var %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Densità  2019</a:t>
                      </a: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Superficie in Km</a:t>
                      </a:r>
                      <a:r>
                        <a:rPr lang="it-IT" sz="800" b="1" i="0" u="none" strike="noStrike" baseline="3000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it-IT" sz="800" b="1" i="0" u="none" strike="noStrike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A1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77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Marche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891.925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1.525.271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71,01%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162,24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9.401,38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771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Pesaro Urbino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186.855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358.886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92,07%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139,77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2.567,78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7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Ancona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265.979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471.228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77,17%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240,03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1.963,22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7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Macerata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239.282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314.178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31,30%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113,04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2.779,34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7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Ascoli Piceno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101.991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207.179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103,13%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168,68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1.228,27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7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Fermo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97.818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173.800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77,68%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201,44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862,77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77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Abruzzo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858.424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1.311.580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52,79%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121,09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10.831,84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9771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L'Aquila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282.473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299.031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5,86%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59,24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5.047,55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97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Teramo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150.296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308.052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104,96%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157,62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1.954,38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97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Pescara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128.409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318.909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148,35%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259,21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1.230,33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97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Chieti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297.246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385.588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29,72%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148,33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2.599,58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977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8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Totale area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1.750.349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2.836.851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62,07%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140,21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1" i="0" u="none" strike="noStrike">
                          <a:solidFill>
                            <a:srgbClr val="9F0926"/>
                          </a:solidFill>
                          <a:effectLst/>
                          <a:latin typeface="Verdana" panose="020B0604030504040204" pitchFamily="34" charset="0"/>
                        </a:rPr>
                        <a:t>20.233,22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7726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Italia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22.176.477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60.359.546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172,18%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199,82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302.072,84</a:t>
                      </a:r>
                    </a:p>
                  </a:txBody>
                  <a:tcPr marL="9525" marR="9525" marT="9525" marB="0" anchor="ctr"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83294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Esportazioni per Province e Regioni (Anni 2014-2019) 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Coeweb</a:t>
            </a:r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 Istat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742253"/>
              </p:ext>
            </p:extLst>
          </p:nvPr>
        </p:nvGraphicFramePr>
        <p:xfrm>
          <a:off x="142846" y="714366"/>
          <a:ext cx="8715433" cy="5827835"/>
        </p:xfrm>
        <a:graphic>
          <a:graphicData uri="http://schemas.openxmlformats.org/drawingml/2006/table">
            <a:tbl>
              <a:tblPr/>
              <a:tblGrid>
                <a:gridCol w="303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3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3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7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71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71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71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48295"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2014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2015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295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Marche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12.497.166.366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11.377.021.632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12.020.485.547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11.832.174.551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11.747.637.096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12.129.231.298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295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Pesaro e Urbino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2.143.548.801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2.388.886.859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2.466.095.066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2.496.779.177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2.649.186.864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2.857.712.189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29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Ancona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3.985.377.214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3.743.448.874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3.779.157.611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3.885.097.712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3.930.250.943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3.927.146.117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829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Macerata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1.719.376.119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1.688.581.822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1.683.664.600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1.695.049.149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1.682.095.957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1.697.535.080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829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Ascoli Piceno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3.339.012.783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2.242.823.994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2.840.330.796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2.506.427.278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2.310.151.606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2.541.365.529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829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Fermo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1.309.851.449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1.313.280.083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1.251.237.474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1.248.821.235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1.175.951.726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1.105.472.383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8295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Abruzzo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6.933.878.506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7.447.214.786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8.166.657.539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8.403.101.817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latin typeface="+mn-lt"/>
                        </a:rPr>
                        <a:t>8.763.111.858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latin typeface="+mn-lt"/>
                        </a:rPr>
                        <a:t>8.648.204.380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8295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L'Aquila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432.658.531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505.121.578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535.105.176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587.592.343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604.366.623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657.062.779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829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Teramo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1.215.650.907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1.199.565.722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1.253.582.194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1.360.330.609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1.439.458.293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1.345.245.176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829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Pescara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493.549.102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500.322.538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553.682.184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553.350.478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762.564.272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477.279.023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829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Chieti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4.792.019.966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5.242.204.948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5.824.287.985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5.901.828.387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5.956.722.670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6.168.617.402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8295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Italia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398.870.413.894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412.291.286.364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417.268.909.969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449.129.030.906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465.325.415.456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475.848.364.017</a:t>
                      </a:r>
                    </a:p>
                  </a:txBody>
                  <a:tcPr marL="9300" marR="9300" marT="930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08960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/>
          </a:bodyPr>
          <a:lstStyle/>
          <a:p>
            <a:pPr algn="ctr"/>
            <a:r>
              <a:rPr lang="it-IT" sz="3100" b="1" dirty="0">
                <a:solidFill>
                  <a:srgbClr val="9F0926"/>
                </a:solidFill>
              </a:rPr>
              <a:t>Importazioni per Province e Regioni (Anni 2014-2019) 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Coeweb</a:t>
            </a:r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 Istat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252887"/>
              </p:ext>
            </p:extLst>
          </p:nvPr>
        </p:nvGraphicFramePr>
        <p:xfrm>
          <a:off x="214282" y="785794"/>
          <a:ext cx="8715434" cy="5718700"/>
        </p:xfrm>
        <a:graphic>
          <a:graphicData uri="http://schemas.openxmlformats.org/drawingml/2006/table">
            <a:tbl>
              <a:tblPr/>
              <a:tblGrid>
                <a:gridCol w="229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0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97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59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99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9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99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995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9900">
                <a:tc gridSpan="2">
                  <a:txBody>
                    <a:bodyPr/>
                    <a:lstStyle/>
                    <a:p>
                      <a:pPr algn="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90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Marche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7.022.658.592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7.394.231.911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7.562.642.859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7.040.730.952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7.938.238.739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7.806.434.972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900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Pesaro e Urbino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765.514.771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901.280.926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885.892.572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951.294.792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1.084.234.281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1.113.804.814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9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Ancona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3.277.681.296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2.985.725.445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2.691.361.928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2.910.886.050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3.256.060.953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3.111.024.357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Macerata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781.942.809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819.682.329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823.954.534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806.249.622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835.611.980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825.239.713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Ascoli Piceno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1.806.969.458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2.269.475.715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2.750.767.379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1.974.790.778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2.362.959.576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2.360.368.879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9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Fermo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390.550.258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418.067.496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410.666.446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397.509.710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399.371.949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395.997.209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990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Abruzzo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3.439.179.311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3.821.426.587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3.895.777.504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4.137.376.537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4.180.123.458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4.191.716.284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9900"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L'Aquila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538.167.154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580.777.781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575.522.940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617.231.975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594.655.855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586.946.311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9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Teramo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673.076.239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727.362.834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725.464.400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821.699.013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889.657.951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865.281.417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9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Pescara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473.554.623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506.777.885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459.352.222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503.537.207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502.945.969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487.344.680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9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Chieti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1.754.381.295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2.006.508.087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2.135.437.942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2.194.908.342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2.192.863.683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2.252.143.876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9900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Italia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356.938.846.843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370.484.379.245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367.625.794.934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401.487.195.133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426.045.675.802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422.914.358.827</a:t>
                      </a:r>
                    </a:p>
                  </a:txBody>
                  <a:tcPr marL="8893" marR="8893" marT="8893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2752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94267"/>
            <a:ext cx="9144000" cy="65813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9F0926"/>
                </a:solidFill>
              </a:rPr>
              <a:t>Import Export prime 5 tipologie di prodotti 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730946"/>
              </p:ext>
            </p:extLst>
          </p:nvPr>
        </p:nvGraphicFramePr>
        <p:xfrm>
          <a:off x="126447" y="1995769"/>
          <a:ext cx="8676000" cy="143999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4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65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it-IT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FERMO</a:t>
                      </a:r>
                      <a:endParaRPr lang="it-IT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652">
                <a:tc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</a:t>
                      </a:r>
                      <a:r>
                        <a:rPr lang="it-IT" sz="800" b="1" baseline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2019</a:t>
                      </a:r>
                      <a:endParaRPr lang="it-IT" sz="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 2019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652">
                <a:tc>
                  <a:txBody>
                    <a:bodyPr/>
                    <a:lstStyle/>
                    <a:p>
                      <a:pPr marL="228600" indent="-228600" algn="l" fontAlgn="b">
                        <a:buAutoNum type="arabicPeriod"/>
                      </a:pP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Calzature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666.606.643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eriod"/>
                      </a:pP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Calzature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157.247.037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246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Cuoio conciato e lavorato; articoli da viaggio, borse, pelletteria e selleria; pellicce preparate e tinte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129.778.518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     Cuoio conciato e lavorato; articoli da viaggio, borse, pelletteria e selleria; pellicce preparate e tinte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39.633.139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246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Articoli in materie plastiche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48.641.994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Prodotti chimici di base, fertilizzanti e composti azotati, materie plastiche e gomma sintetica in forme primarie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30.621.187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246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Articoli di abbigliamento, escluso l'abbigliamento in pelliccia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38.778.026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Merci dichiarate come provviste di bordo, merci nazionali di ritorno e respinte, merci varie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15.440.857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2652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Altre macchine per impieghi speciali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33.009.016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Articoli di abbigliamento, escluso l'abbigliamento in pelliccia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13.912.980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2652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1.105.472.383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395.997.209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13080"/>
              </p:ext>
            </p:extLst>
          </p:nvPr>
        </p:nvGraphicFramePr>
        <p:xfrm>
          <a:off x="118591" y="3555802"/>
          <a:ext cx="8676000" cy="144000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34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286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ASCOLI PICENO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866">
                <a:tc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 2019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 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134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Medicinali e preparati farmaceutici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1.659.613.013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Prodotti chimici di base, fertilizzanti e composti azotati, materie plastiche e gomma sintetica in forme primarie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847.730.639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866">
                <a:tc>
                  <a:txBody>
                    <a:bodyPr/>
                    <a:lstStyle/>
                    <a:p>
                      <a:pPr marL="228600" indent="-228600" algn="l" fontAlgn="b">
                        <a:buAutoNum type="arabicPeriod" startAt="2"/>
                      </a:pP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Calzature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221.266.674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Prodotti farmaceutici di base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692.699.845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134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    Prodotti chimici di base, fertilizzanti e composti azotati, materie plastiche e gomma sintetica in forme primarie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84.622.789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Medicinali e preparati farmaceutici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137.171.997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134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Cuoio conciato e lavorato; articoli da viaggio, borse, pelletteria e selleria; pellicce preparate e tinte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59.090.215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eriod" startAt="4"/>
                      </a:pP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Calzature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105.082.155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134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Altre macchine di impiego generale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34.789.194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Pesce, crostacei e molluschi lavorati e conservati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49.336.644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2866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Totale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2.541.365.529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2.360.368.879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338251"/>
              </p:ext>
            </p:extLst>
          </p:nvPr>
        </p:nvGraphicFramePr>
        <p:xfrm>
          <a:off x="118592" y="5128182"/>
          <a:ext cx="8676000" cy="1439999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34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175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it-IT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TERAMO</a:t>
                      </a:r>
                      <a:endParaRPr lang="it-IT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752"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 2019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 2019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Parti e accessori per autoveicoli e loro motori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134.368.867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Prodotti chimici di base, fertilizzanti e composti azotati, materie plastiche e gomma sintetica in forme primarie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122.059.809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752">
                <a:tc>
                  <a:txBody>
                    <a:bodyPr/>
                    <a:lstStyle/>
                    <a:p>
                      <a:pPr marL="228600" indent="-228600" algn="l" fontAlgn="b">
                        <a:buAutoNum type="arabicPeriod" startAt="2"/>
                      </a:pP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Mobili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105.625.595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eriod" startAt="2"/>
                      </a:pP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Calzature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90.713.315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752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Articoli in gomma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67.910.260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Pesce, crostacei e molluschi lavorati e conservati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50.451.691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752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Strumenti e forniture mediche e dentistiche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58.233.022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Parti e accessori per autoveicoli e loro motori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45.899.813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752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Articoli di abbigliamento, escluso l'abbigliamento in pelliccia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55.450.910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Articoli di abbigliamento, escluso l'abbigliamento in pelliccia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42.864.251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752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1.345.245.176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865.281.417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Coeweb</a:t>
            </a:r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 Istat</a:t>
            </a:r>
          </a:p>
        </p:txBody>
      </p:sp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537409"/>
              </p:ext>
            </p:extLst>
          </p:nvPr>
        </p:nvGraphicFramePr>
        <p:xfrm>
          <a:off x="139731" y="469593"/>
          <a:ext cx="8676000" cy="1440001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34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294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it-IT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MACERATA</a:t>
                      </a:r>
                      <a:endParaRPr lang="it-IT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945"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 2019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8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 2019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188">
                <a:tc>
                  <a:txBody>
                    <a:bodyPr/>
                    <a:lstStyle/>
                    <a:p>
                      <a:pPr marL="228600" indent="-228600" algn="l" fontAlgn="b">
                        <a:buAutoNum type="arabicPeriod"/>
                      </a:pP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Calzature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345.987.343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eriod"/>
                      </a:pP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Calzature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146.183.331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378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    Cuoio conciato e lavorato; articoli da viaggio, borse, pelletteria e selleria; pellicce preparate e tinte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130.268.645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     Cuoio conciato e lavorato; articoli da viaggio, borse, pelletteria e selleria; pellicce preparate e tinte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70.802.276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981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    Altre macchine per impieghi speciali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110.611.713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     Prodotti chimici di base, fertilizzanti e composti azotati, materie plastiche e gomma sintetica in forme primarie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63.498.830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188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</a:t>
                      </a:r>
                      <a:r>
                        <a:rPr lang="it-IT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</a:t>
                      </a:r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Apparecchiature per illuminazione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108.807.932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     Articoli di abbigliamento, escluso l'abbigliamento in pelliccia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46.358.111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188"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   Articoli di abbigliamento, escluso l'abbigliamento in pelliccia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88.243.761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    Pasta-carta, carta e cartone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29.987.215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18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1.697.535.080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it-IT" sz="75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825.239.713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1237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7411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4000" b="1" i="1" dirty="0">
                <a:solidFill>
                  <a:srgbClr val="9F0926"/>
                </a:solidFill>
              </a:rPr>
              <a:t>Import-Export (Anni 2010-2019)</a:t>
            </a:r>
            <a:endParaRPr lang="it-IT" sz="3600" b="1" i="1" dirty="0">
              <a:solidFill>
                <a:srgbClr val="9F0926"/>
              </a:solidFill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</a:t>
            </a:r>
            <a:r>
              <a:rPr lang="it-IT" sz="1000" dirty="0" err="1">
                <a:latin typeface="Times New Roman" pitchFamily="18" charset="0"/>
                <a:cs typeface="Times New Roman" pitchFamily="18" charset="0"/>
              </a:rPr>
              <a:t>Coeweb</a:t>
            </a:r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 Istat</a:t>
            </a:r>
          </a:p>
        </p:txBody>
      </p:sp>
      <p:graphicFrame>
        <p:nvGraphicFramePr>
          <p:cNvPr id="6" name="Grafico 5"/>
          <p:cNvGraphicFramePr>
            <a:graphicFrameLocks/>
          </p:cNvGraphicFramePr>
          <p:nvPr/>
        </p:nvGraphicFramePr>
        <p:xfrm>
          <a:off x="212651" y="1201479"/>
          <a:ext cx="8623005" cy="5263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46833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779010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Turismo 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3600" b="1" dirty="0">
                <a:solidFill>
                  <a:srgbClr val="9F0926"/>
                </a:solidFill>
              </a:rPr>
              <a:t>Regioni Marche e Abruzzo 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3600" b="1" dirty="0">
                <a:solidFill>
                  <a:srgbClr val="9F0926"/>
                </a:solidFill>
              </a:rPr>
              <a:t>(Anni 2017-2018)</a:t>
            </a:r>
            <a:br>
              <a:rPr lang="it-IT" sz="3600" b="1" dirty="0">
                <a:solidFill>
                  <a:srgbClr val="9F0926"/>
                </a:solidFill>
              </a:rPr>
            </a:br>
            <a:br>
              <a:rPr lang="it-IT" sz="3600" b="1" dirty="0">
                <a:solidFill>
                  <a:srgbClr val="9F0926"/>
                </a:solidFill>
              </a:rPr>
            </a:br>
            <a:endParaRPr lang="it-IT" sz="3100" b="1" dirty="0">
              <a:solidFill>
                <a:srgbClr val="9F0926"/>
              </a:solidFill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751531"/>
              </p:ext>
            </p:extLst>
          </p:nvPr>
        </p:nvGraphicFramePr>
        <p:xfrm>
          <a:off x="195944" y="1502232"/>
          <a:ext cx="8316685" cy="4953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7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37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45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09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73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057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Alberghi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Esercizi extra-alberghieri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Totale generale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579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Anno 2018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57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57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ABRUZZO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1.287.113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4.154.230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355.974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2.180.842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1.643.087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6.335.072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57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MARCHE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1.564.313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4.669.897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692.251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4.986.641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2.256.564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9.656.538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579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Anno 2017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57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317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ABRUZZO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1.208.747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3.998.974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339.906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2.194.499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1.548.653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6.193.473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57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MARCHE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1.436.402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5.627.677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680.653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5.503.940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2.117.055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11.131.617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579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VAR % 2018-2017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57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3317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ABRUZZO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057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MARCHE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-0,13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53738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779010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Turismo 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3600" b="1" dirty="0">
                <a:solidFill>
                  <a:srgbClr val="9F0926"/>
                </a:solidFill>
              </a:rPr>
              <a:t>Province Macerata – Fermo – Ascoli Piceno – Teramo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3600" b="1" dirty="0">
                <a:solidFill>
                  <a:srgbClr val="9F0926"/>
                </a:solidFill>
              </a:rPr>
              <a:t>(Anni 2017-2018)</a:t>
            </a:r>
            <a:br>
              <a:rPr lang="it-IT" sz="3600" b="1" dirty="0">
                <a:solidFill>
                  <a:srgbClr val="9F0926"/>
                </a:solidFill>
              </a:rPr>
            </a:br>
            <a:br>
              <a:rPr lang="it-IT" sz="3600" b="1" dirty="0">
                <a:solidFill>
                  <a:srgbClr val="9F0926"/>
                </a:solidFill>
              </a:rPr>
            </a:br>
            <a:endParaRPr lang="it-IT" sz="3100" b="1" dirty="0">
              <a:solidFill>
                <a:srgbClr val="9F0926"/>
              </a:solidFill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06260"/>
              </p:ext>
            </p:extLst>
          </p:nvPr>
        </p:nvGraphicFramePr>
        <p:xfrm>
          <a:off x="243078" y="1289530"/>
          <a:ext cx="8316685" cy="53223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7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37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45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09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73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Alberghi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Esercizi extra-alberghieri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Totale generale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126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Anno 2018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MACERATA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186.677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378.102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149.895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1.182.057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336.572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1.560.159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ASCOLI PICENO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268.118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1.002.519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79.077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464.630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347.195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1.467.149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FERMO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90.409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230.518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88.173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904.028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178.582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1.134.546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TERAMO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373.944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1.810.581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191.317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1.519.915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565.261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3.330.496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126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Anno 2017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MACERATA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166.737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506.179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127.526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1.184.137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294.263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1.690.316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ASCOLI PICENO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243.935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1.150.819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74.342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546.472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318.277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1.697.291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FERMO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76.232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314.802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125.447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1.179.243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201.679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1.494.045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TERAMO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357.967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1.817.544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192.837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1.601.843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550.804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3.419.387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0126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VAR % 2018-2017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Arrivi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Presenze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MACERATA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-0,253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0,175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0,144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-0,077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ASCOLI PICENO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FERMO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012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TERAMO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-0,03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83089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47411"/>
            <a:ext cx="9144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Caratteristiche del Mercato della BCC Banca del Piceno</a:t>
            </a:r>
            <a:br>
              <a:rPr lang="it-IT" sz="3600" b="1" dirty="0">
                <a:solidFill>
                  <a:srgbClr val="9F0926"/>
                </a:solidFill>
              </a:rPr>
            </a:br>
            <a:r>
              <a:rPr lang="it-IT" sz="3600" b="1" i="1" dirty="0">
                <a:solidFill>
                  <a:srgbClr val="9F0926"/>
                </a:solidFill>
              </a:rPr>
              <a:t>Percentuale di </a:t>
            </a:r>
            <a:r>
              <a:rPr lang="it-IT" sz="4000" b="1" i="1" dirty="0">
                <a:solidFill>
                  <a:srgbClr val="9F0926"/>
                </a:solidFill>
              </a:rPr>
              <a:t>Turisti stranieri (Anno 2018)</a:t>
            </a:r>
            <a:endParaRPr lang="it-IT" sz="3600" b="1" i="1" dirty="0">
              <a:solidFill>
                <a:srgbClr val="9F0926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0538460"/>
              </p:ext>
            </p:extLst>
          </p:nvPr>
        </p:nvGraphicFramePr>
        <p:xfrm>
          <a:off x="188259" y="900953"/>
          <a:ext cx="5032280" cy="2931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0657702"/>
              </p:ext>
            </p:extLst>
          </p:nvPr>
        </p:nvGraphicFramePr>
        <p:xfrm>
          <a:off x="3724835" y="3532726"/>
          <a:ext cx="5419165" cy="3196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ttangolo 6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</a:t>
            </a:r>
          </a:p>
        </p:txBody>
      </p:sp>
    </p:spTree>
    <p:extLst>
      <p:ext uri="{BB962C8B-B14F-4D97-AF65-F5344CB8AC3E}">
        <p14:creationId xmlns:p14="http://schemas.microsoft.com/office/powerpoint/2010/main" val="7944544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613" name="Text Box 13"/>
          <p:cNvSpPr txBox="1">
            <a:spLocks noChangeArrowheads="1"/>
          </p:cNvSpPr>
          <p:nvPr/>
        </p:nvSpPr>
        <p:spPr bwMode="auto">
          <a:xfrm>
            <a:off x="0" y="1757018"/>
            <a:ext cx="9144000" cy="2020233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0000"/>
              </a:lnSpc>
              <a:defRPr/>
            </a:pPr>
            <a:r>
              <a:rPr lang="it-IT" sz="5400" b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UN’ECONOMIA IN TRANSIZIONE: </a:t>
            </a:r>
          </a:p>
          <a:p>
            <a:pPr algn="ctr" eaLnBrk="0" hangingPunct="0">
              <a:lnSpc>
                <a:spcPct val="120000"/>
              </a:lnSpc>
              <a:defRPr/>
            </a:pPr>
            <a:r>
              <a:rPr lang="it-IT" sz="5400" b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I RISULTATI DELL’INDAGINE</a:t>
            </a:r>
            <a:endParaRPr lang="it-IT" sz="5400" b="1" u="sng" dirty="0">
              <a:solidFill>
                <a:srgbClr val="C00000"/>
              </a:solidFill>
              <a:latin typeface="+mj-lt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1000036"/>
            <a:ext cx="9089994" cy="507831"/>
          </a:xfrm>
          <a:prstGeom prst="rect">
            <a:avLst/>
          </a:prstGeom>
          <a:solidFill>
            <a:srgbClr val="0070C0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3600" b="1">
                <a:solidFill>
                  <a:schemeClr val="lt1"/>
                </a:solidFill>
                <a:latin typeface="+mj-lt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it-IT" sz="2700" dirty="0"/>
              <a:t>OBIETTIVI DELL’INDAGINE</a:t>
            </a:r>
          </a:p>
        </p:txBody>
      </p:sp>
      <p:sp>
        <p:nvSpPr>
          <p:cNvPr id="3" name="Rettangolo 2"/>
          <p:cNvSpPr/>
          <p:nvPr/>
        </p:nvSpPr>
        <p:spPr>
          <a:xfrm>
            <a:off x="170511" y="1916832"/>
            <a:ext cx="8748972" cy="3395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5763" indent="-385763">
              <a:spcBef>
                <a:spcPts val="1350"/>
              </a:spcBef>
              <a:spcAft>
                <a:spcPts val="1350"/>
              </a:spcAft>
              <a:buFont typeface="+mj-lt"/>
              <a:buAutoNum type="arabicPeriod"/>
            </a:pP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Verificare il </a:t>
            </a:r>
            <a:r>
              <a:rPr lang="it-I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profilo delle aziende del territorio </a:t>
            </a: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 relazione al tema della </a:t>
            </a:r>
            <a:r>
              <a:rPr lang="it-I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transizione imprenditoriale.</a:t>
            </a:r>
            <a:endParaRPr lang="it-IT" sz="2400" i="1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85763" indent="-385763">
              <a:spcBef>
                <a:spcPts val="1350"/>
              </a:spcBef>
              <a:spcAft>
                <a:spcPts val="1350"/>
              </a:spcAft>
              <a:buFont typeface="+mj-lt"/>
              <a:buAutoNum type="arabicPeriod"/>
            </a:pP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Presentare un quadro delle </a:t>
            </a:r>
            <a:r>
              <a:rPr lang="it-I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modalità</a:t>
            </a: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it-I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dei </a:t>
            </a:r>
            <a:r>
              <a:rPr lang="it-I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percorsi </a:t>
            </a: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e delle </a:t>
            </a:r>
            <a:r>
              <a:rPr lang="it-I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problematiche tipiche </a:t>
            </a: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di questa fase della vita aziendale.</a:t>
            </a:r>
          </a:p>
          <a:p>
            <a:pPr marL="385763" indent="-385763">
              <a:spcBef>
                <a:spcPts val="1350"/>
              </a:spcBef>
              <a:spcAft>
                <a:spcPts val="1350"/>
              </a:spcAft>
              <a:buFont typeface="+mj-lt"/>
              <a:buAutoNum type="arabicPeriod"/>
            </a:pP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Acquisire spunti per lo </a:t>
            </a:r>
            <a:r>
              <a:rPr lang="it-I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sviluppo di strumenti e servizi </a:t>
            </a: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che possano agevolare le imprese in questa importante sfida e essere utili per la Banca del Piceno.</a:t>
            </a:r>
          </a:p>
        </p:txBody>
      </p:sp>
    </p:spTree>
    <p:extLst>
      <p:ext uri="{BB962C8B-B14F-4D97-AF65-F5344CB8AC3E}">
        <p14:creationId xmlns:p14="http://schemas.microsoft.com/office/powerpoint/2010/main" val="158977427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924553"/>
            <a:ext cx="9144000" cy="507831"/>
          </a:xfrm>
          <a:prstGeom prst="rect">
            <a:avLst/>
          </a:prstGeom>
          <a:solidFill>
            <a:srgbClr val="0070C0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3600" b="1">
                <a:solidFill>
                  <a:schemeClr val="lt1"/>
                </a:solidFill>
                <a:latin typeface="+mj-lt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it-IT" sz="2700" dirty="0"/>
              <a:t>METODOLOGIA</a:t>
            </a:r>
          </a:p>
        </p:txBody>
      </p:sp>
      <p:sp>
        <p:nvSpPr>
          <p:cNvPr id="2" name="Rettangolo 1"/>
          <p:cNvSpPr/>
          <p:nvPr/>
        </p:nvSpPr>
        <p:spPr>
          <a:xfrm>
            <a:off x="278523" y="1538791"/>
            <a:ext cx="8586954" cy="4018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Indagine empirica di tipo QUALITATIVO. </a:t>
            </a:r>
          </a:p>
          <a:p>
            <a:pPr>
              <a:spcAft>
                <a:spcPts val="600"/>
              </a:spcAft>
            </a:pPr>
            <a:r>
              <a:rPr lang="it-IT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Rilevazione con metodo</a:t>
            </a:r>
            <a:r>
              <a:rPr lang="it-IT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CAWI.</a:t>
            </a:r>
            <a:endParaRPr lang="it-IT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it-IT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Interviste a </a:t>
            </a:r>
            <a:r>
              <a:rPr lang="it-IT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imprese clienti di BCC Picena </a:t>
            </a:r>
            <a:r>
              <a:rPr lang="it-IT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che hanno </a:t>
            </a:r>
            <a:r>
              <a:rPr lang="it-IT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già affrontato o «dovrebbero essere» in procinto </a:t>
            </a:r>
            <a:r>
              <a:rPr lang="it-IT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di affrontare una transizione imprenditoriale.</a:t>
            </a:r>
          </a:p>
          <a:p>
            <a:pPr>
              <a:spcAft>
                <a:spcPts val="600"/>
              </a:spcAft>
            </a:pPr>
            <a:r>
              <a:rPr lang="it-IT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La compilazione del questionario è stata effettuata dal </a:t>
            </a:r>
            <a:r>
              <a:rPr lang="it-IT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capo azienda</a:t>
            </a:r>
            <a:r>
              <a:rPr lang="it-IT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it-IT" sz="1500" i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La selezione delle imprese da contattare è stata effettuata da BCC Picena.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it-IT" sz="15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it-I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CAMPIONE FINALE</a:t>
            </a: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:   </a:t>
            </a:r>
            <a:r>
              <a:rPr lang="it-IT" sz="2400" b="1" dirty="0">
                <a:solidFill>
                  <a:srgbClr val="C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28  </a:t>
            </a:r>
            <a:r>
              <a:rPr lang="it-IT" sz="24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interviste       </a:t>
            </a:r>
            <a:endParaRPr lang="it-IT" sz="135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450"/>
              </a:spcAft>
            </a:pPr>
            <a:endParaRPr lang="it-IT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450"/>
              </a:spcAft>
            </a:pPr>
            <a:r>
              <a:rPr lang="it-IT" sz="21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Periodo di rilevazione: </a:t>
            </a:r>
            <a:r>
              <a:rPr lang="it-IT" sz="21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febbraio – giugno 2020</a:t>
            </a:r>
            <a:endParaRPr lang="it-IT" sz="135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it-IT" sz="1350" i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Somministrazione del questionario effettuata via e-mail dall’Ufficio Marketing di BCC Picena.</a:t>
            </a:r>
          </a:p>
          <a:p>
            <a:pPr algn="just">
              <a:lnSpc>
                <a:spcPct val="107000"/>
              </a:lnSpc>
            </a:pPr>
            <a:r>
              <a:rPr lang="it-IT" sz="1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La maggior parte delle compilazioni è stata effettuata nel periodo </a:t>
            </a:r>
            <a:r>
              <a:rPr lang="it-IT" sz="1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pre-Covid</a:t>
            </a:r>
            <a:r>
              <a:rPr lang="it-IT" sz="1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17908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9F0926"/>
                </a:solidFill>
              </a:rPr>
              <a:t>Variazione Popolazione residente </a:t>
            </a:r>
          </a:p>
          <a:p>
            <a:pPr algn="ctr"/>
            <a:r>
              <a:rPr lang="it-IT" sz="2800" b="1" dirty="0">
                <a:solidFill>
                  <a:srgbClr val="9F0926"/>
                </a:solidFill>
              </a:rPr>
              <a:t>(Censimento 1861 – Anno 2019)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775" y="1156771"/>
            <a:ext cx="5652000" cy="5390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675" y="1156771"/>
            <a:ext cx="1181100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42077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976994" y="1508738"/>
            <a:ext cx="199958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50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Settore di appartenenza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846" y="1808820"/>
            <a:ext cx="6000635" cy="3422318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3159" y="4871796"/>
            <a:ext cx="3098773" cy="1740685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7061572" y="1717874"/>
            <a:ext cx="135338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50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Forma giuridica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6961" y="2095873"/>
            <a:ext cx="2573531" cy="2721089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4235399" y="4398590"/>
            <a:ext cx="152452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50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Sede dell’impresa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0" y="924553"/>
            <a:ext cx="9144000" cy="46166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b="0" dirty="0"/>
              <a:t>Caratteristiche del panel: </a:t>
            </a:r>
            <a:r>
              <a:rPr lang="it-IT" sz="2400" dirty="0"/>
              <a:t>profilo delle imprese intervistate</a:t>
            </a:r>
          </a:p>
        </p:txBody>
      </p:sp>
    </p:spTree>
    <p:extLst>
      <p:ext uri="{BB962C8B-B14F-4D97-AF65-F5344CB8AC3E}">
        <p14:creationId xmlns:p14="http://schemas.microsoft.com/office/powerpoint/2010/main" val="12571146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45295" y="1674820"/>
            <a:ext cx="495875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Classe di fatturato </a:t>
            </a:r>
          </a:p>
          <a:p>
            <a:pPr algn="ctr"/>
            <a:r>
              <a:rPr lang="it-IT" sz="12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(ultimo anno - 2019)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0" y="924553"/>
            <a:ext cx="9144000" cy="46166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b="0" dirty="0"/>
              <a:t>Caratteristiche del panel: </a:t>
            </a:r>
            <a:r>
              <a:rPr lang="it-IT" sz="2400" dirty="0"/>
              <a:t>dimensioni aziendali</a:t>
            </a:r>
          </a:p>
        </p:txBody>
      </p:sp>
      <p:sp>
        <p:nvSpPr>
          <p:cNvPr id="9" name="Rettangolo 8"/>
          <p:cNvSpPr/>
          <p:nvPr/>
        </p:nvSpPr>
        <p:spPr>
          <a:xfrm>
            <a:off x="5322903" y="1628653"/>
            <a:ext cx="3794609" cy="68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Il mercato </a:t>
            </a:r>
            <a:r>
              <a:rPr lang="it-IT" sz="150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dell’impresa ha una </a:t>
            </a: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dimensione prevalentemente </a:t>
            </a:r>
            <a:r>
              <a:rPr lang="it-IT" sz="150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…</a:t>
            </a: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287029"/>
            <a:ext cx="3522961" cy="3680254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12" y="2264461"/>
            <a:ext cx="5280284" cy="3270773"/>
          </a:xfrm>
          <a:prstGeom prst="rect">
            <a:avLst/>
          </a:prstGeom>
        </p:spPr>
      </p:pic>
      <p:sp>
        <p:nvSpPr>
          <p:cNvPr id="7" name="Rettangolo arrotondato 6"/>
          <p:cNvSpPr/>
          <p:nvPr/>
        </p:nvSpPr>
        <p:spPr>
          <a:xfrm>
            <a:off x="45295" y="5643247"/>
            <a:ext cx="1610381" cy="29792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FASCIA DI FATTURATO «3 – 5 MLN €» NON È RAPPRESENTATA NEL PANEL</a:t>
            </a:r>
          </a:p>
        </p:txBody>
      </p:sp>
    </p:spTree>
    <p:extLst>
      <p:ext uri="{BB962C8B-B14F-4D97-AF65-F5344CB8AC3E}">
        <p14:creationId xmlns:p14="http://schemas.microsoft.com/office/powerpoint/2010/main" val="156099704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16505" y="1700808"/>
            <a:ext cx="542760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Classe di addetti </a:t>
            </a:r>
          </a:p>
          <a:p>
            <a:pPr algn="l"/>
            <a:r>
              <a:rPr lang="it-IT" sz="135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Addetti stabilmente impiegati in azienda (inclusi eventuali familiari)</a:t>
            </a:r>
          </a:p>
        </p:txBody>
      </p:sp>
      <p:sp>
        <p:nvSpPr>
          <p:cNvPr id="10" name="Rettangolo 9"/>
          <p:cNvSpPr/>
          <p:nvPr/>
        </p:nvSpPr>
        <p:spPr>
          <a:xfrm>
            <a:off x="5758923" y="1970838"/>
            <a:ext cx="3187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Forza lavoro familiare </a:t>
            </a:r>
          </a:p>
          <a:p>
            <a:pPr algn="ctr"/>
            <a:r>
              <a:rPr lang="it-IT" sz="1500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coinvolta in azienda a tempo pieno</a:t>
            </a:r>
          </a:p>
          <a:p>
            <a:pPr algn="ctr"/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(% familiari su totale addetti)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0" y="924553"/>
            <a:ext cx="9144000" cy="46166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b="0" dirty="0"/>
              <a:t>Caratteristiche del panel: </a:t>
            </a:r>
            <a:r>
              <a:rPr lang="it-IT" sz="2400" dirty="0"/>
              <a:t>dimensioni aziendali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58" y="2376712"/>
            <a:ext cx="4869602" cy="2996504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109" y="2849832"/>
            <a:ext cx="3455804" cy="300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072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5058054" y="2618910"/>
            <a:ext cx="39496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Età del capo azienda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924553"/>
            <a:ext cx="9144000" cy="46166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b="0" dirty="0"/>
              <a:t>Caratteristiche del panel: </a:t>
            </a:r>
            <a:r>
              <a:rPr lang="it-IT" sz="2400" dirty="0"/>
              <a:t>età dell’impresa e del capo azienda</a:t>
            </a:r>
          </a:p>
        </p:txBody>
      </p:sp>
      <p:sp>
        <p:nvSpPr>
          <p:cNvPr id="2" name="Rettangolo 1"/>
          <p:cNvSpPr/>
          <p:nvPr/>
        </p:nvSpPr>
        <p:spPr>
          <a:xfrm>
            <a:off x="710571" y="1561753"/>
            <a:ext cx="3402378" cy="743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Età dell’impresa</a:t>
            </a:r>
          </a:p>
          <a:p>
            <a:pPr algn="ctr">
              <a:lnSpc>
                <a:spcPct val="110000"/>
              </a:lnSpc>
            </a:pPr>
            <a:r>
              <a:rPr lang="it-IT" sz="105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(si considera l’anno di costituzione anche se in forma giuridica diversa da quella attuale)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036" y="2996952"/>
            <a:ext cx="4139952" cy="267936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508" y="2396124"/>
            <a:ext cx="4536504" cy="340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82933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"/>
          <a:stretch/>
        </p:blipFill>
        <p:spPr>
          <a:xfrm>
            <a:off x="1" y="855018"/>
            <a:ext cx="9144000" cy="5145732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998730"/>
            <a:ext cx="9144000" cy="553998"/>
          </a:xfrm>
          <a:prstGeom prst="rect">
            <a:avLst/>
          </a:prstGeom>
          <a:solidFill>
            <a:schemeClr val="bg1">
              <a:alpha val="58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3000" dirty="0">
                <a:solidFill>
                  <a:schemeClr val="bg1"/>
                </a:solidFill>
              </a:rPr>
              <a:t>LA TRANSIZIONE IMPRENDITORIALE </a:t>
            </a:r>
          </a:p>
        </p:txBody>
      </p:sp>
      <p:sp>
        <p:nvSpPr>
          <p:cNvPr id="2" name="Rettangolo arrotondato 1"/>
          <p:cNvSpPr/>
          <p:nvPr/>
        </p:nvSpPr>
        <p:spPr>
          <a:xfrm>
            <a:off x="2411760" y="2034401"/>
            <a:ext cx="3672408" cy="1080120"/>
          </a:xfrm>
          <a:prstGeom prst="roundRect">
            <a:avLst/>
          </a:prstGeom>
          <a:solidFill>
            <a:schemeClr val="lt1">
              <a:alpha val="84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100" b="1" dirty="0">
                <a:latin typeface="+mj-lt"/>
              </a:rPr>
              <a:t>Nella vostra azienda è già avvenuto un passaggio generazionale al vertice?</a:t>
            </a:r>
            <a:r>
              <a:rPr lang="it-IT" sz="1350" b="1" dirty="0">
                <a:latin typeface="+mj-lt"/>
              </a:rPr>
              <a:t> 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12" y="3693456"/>
            <a:ext cx="4054507" cy="230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8515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507831"/>
          </a:xfrm>
          <a:prstGeom prst="rect">
            <a:avLst/>
          </a:prstGeom>
          <a:solidFill>
            <a:srgbClr val="00B050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700" dirty="0">
                <a:solidFill>
                  <a:schemeClr val="bg1"/>
                </a:solidFill>
              </a:rPr>
              <a:t>PASSAGGIO GENERAZIONALE GIA’ AVVENUTO</a:t>
            </a:r>
          </a:p>
        </p:txBody>
      </p:sp>
      <p:sp>
        <p:nvSpPr>
          <p:cNvPr id="2" name="Rettangolo 1"/>
          <p:cNvSpPr/>
          <p:nvPr/>
        </p:nvSpPr>
        <p:spPr>
          <a:xfrm>
            <a:off x="148974" y="1862826"/>
            <a:ext cx="4428492" cy="783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Quando è avvenuto l’ultimo passaggio generazionale nella vostra azienda?</a:t>
            </a:r>
            <a:endParaRPr lang="it-IT" i="1" dirty="0">
              <a:solidFill>
                <a:srgbClr val="009900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220176" y="1970838"/>
            <a:ext cx="3728597" cy="783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Quale generazione è attualmente </a:t>
            </a:r>
          </a:p>
          <a:p>
            <a:pPr algn="ctr">
              <a:lnSpc>
                <a:spcPct val="13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alla guida dell’impresa?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08" y="2834934"/>
            <a:ext cx="4212468" cy="241259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6066" y="2834934"/>
            <a:ext cx="3780420" cy="3053640"/>
          </a:xfrm>
          <a:prstGeom prst="rect">
            <a:avLst/>
          </a:prstGeom>
        </p:spPr>
      </p:pic>
      <p:sp>
        <p:nvSpPr>
          <p:cNvPr id="9" name="Rettangolo arrotondato 8"/>
          <p:cNvSpPr/>
          <p:nvPr/>
        </p:nvSpPr>
        <p:spPr>
          <a:xfrm>
            <a:off x="45295" y="5589240"/>
            <a:ext cx="2042429" cy="3505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RISPONDONO SOLO LE AZIENDE CHE HANNO </a:t>
            </a:r>
          </a:p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GIA’ AFFRONTATO UN PASSAGGIO GENERAZIONALE</a:t>
            </a:r>
          </a:p>
        </p:txBody>
      </p:sp>
    </p:spTree>
    <p:extLst>
      <p:ext uri="{BB962C8B-B14F-4D97-AF65-F5344CB8AC3E}">
        <p14:creationId xmlns:p14="http://schemas.microsoft.com/office/powerpoint/2010/main" val="377675598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61905" y="2008051"/>
            <a:ext cx="8820189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t-IT" sz="150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Per la gestione del passaggio generazionale vi siete avvalsi del supporto di soggetti esterni? </a:t>
            </a:r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(possibili più risposte; % su totale risposte)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907" y="1642359"/>
            <a:ext cx="2754306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1800" dirty="0">
                <a:solidFill>
                  <a:schemeClr val="bg1"/>
                </a:solidFill>
              </a:rPr>
              <a:t>SUPPORTO ESTERNO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507831"/>
          </a:xfrm>
          <a:prstGeom prst="rect">
            <a:avLst/>
          </a:prstGeom>
          <a:solidFill>
            <a:srgbClr val="00B050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700" dirty="0">
                <a:solidFill>
                  <a:schemeClr val="bg1"/>
                </a:solidFill>
              </a:rPr>
              <a:t>PASSAGGIO GENERAZIONALE GIA’ AVVENUTO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b="2596"/>
          <a:stretch/>
        </p:blipFill>
        <p:spPr>
          <a:xfrm>
            <a:off x="1007604" y="2564904"/>
            <a:ext cx="5907015" cy="3354868"/>
          </a:xfrm>
          <a:prstGeom prst="rect">
            <a:avLst/>
          </a:prstGeom>
        </p:spPr>
      </p:pic>
      <p:sp>
        <p:nvSpPr>
          <p:cNvPr id="9" name="Rettangolo con angoli ritagliati in diagonale 8"/>
          <p:cNvSpPr/>
          <p:nvPr/>
        </p:nvSpPr>
        <p:spPr>
          <a:xfrm>
            <a:off x="6300192" y="3429000"/>
            <a:ext cx="2411872" cy="2160240"/>
          </a:xfrm>
          <a:prstGeom prst="snip2DiagRect">
            <a:avLst/>
          </a:prstGeom>
          <a:solidFill>
            <a:srgbClr val="CCFF66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pochi casi </a:t>
            </a:r>
            <a:r>
              <a:rPr lang="it-IT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verifica il coinvolgimento di </a:t>
            </a:r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più</a:t>
            </a:r>
            <a:r>
              <a:rPr lang="it-IT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soggetti esterni.</a:t>
            </a:r>
            <a:endParaRPr lang="it-IT" sz="13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Limitato ruolo «percepito» </a:t>
            </a:r>
          </a:p>
          <a:p>
            <a:pPr algn="ctr"/>
            <a:r>
              <a:rPr lang="it-IT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della banca (indipendentemente dal ruolo effettivo)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45295" y="5589240"/>
            <a:ext cx="2042429" cy="3505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RISPONDONO SOLO LE AZIENDE CHE HANNO </a:t>
            </a:r>
          </a:p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GIA’ AFFRONTATO UN PASSAGGIO GENERAZIONALE</a:t>
            </a:r>
          </a:p>
        </p:txBody>
      </p:sp>
    </p:spTree>
    <p:extLst>
      <p:ext uri="{BB962C8B-B14F-4D97-AF65-F5344CB8AC3E}">
        <p14:creationId xmlns:p14="http://schemas.microsoft.com/office/powerpoint/2010/main" val="65525527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-18510" y="1700808"/>
            <a:ext cx="351039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2400" b="1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1800" dirty="0"/>
              <a:t>MODALITA’ DEL PASSAGGIO</a:t>
            </a:r>
          </a:p>
        </p:txBody>
      </p:sp>
      <p:sp>
        <p:nvSpPr>
          <p:cNvPr id="3" name="Rettangolo 2"/>
          <p:cNvSpPr/>
          <p:nvPr/>
        </p:nvSpPr>
        <p:spPr>
          <a:xfrm>
            <a:off x="4896036" y="1592796"/>
            <a:ext cx="4158462" cy="942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Vi è stata una pianificazione </a:t>
            </a:r>
          </a:p>
          <a:p>
            <a:pPr algn="ctr">
              <a:lnSpc>
                <a:spcPct val="11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del passaggio? </a:t>
            </a:r>
          </a:p>
          <a:p>
            <a:pPr algn="ctr">
              <a:lnSpc>
                <a:spcPct val="110000"/>
              </a:lnSpc>
            </a:pPr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(in termini di fasi, tempi, modalità)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507831"/>
          </a:xfrm>
          <a:prstGeom prst="rect">
            <a:avLst/>
          </a:prstGeom>
          <a:solidFill>
            <a:srgbClr val="00B050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700" dirty="0">
                <a:solidFill>
                  <a:schemeClr val="bg1"/>
                </a:solidFill>
              </a:rPr>
              <a:t>PASSAGGIO GENERAZIONALE GIA’ AVVENUTO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01" y="2869272"/>
            <a:ext cx="3986645" cy="277397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030" y="2562199"/>
            <a:ext cx="4248345" cy="2486981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35496" y="2287960"/>
            <a:ext cx="4104456" cy="68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Come è stato scelto il successore del capo azienda?</a:t>
            </a:r>
            <a:endParaRPr lang="it-IT" i="1" dirty="0">
              <a:solidFill>
                <a:srgbClr val="009900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45295" y="5498102"/>
            <a:ext cx="2042429" cy="3505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RISPONDONO SOLO LE AZIENDE CHE HANNO </a:t>
            </a:r>
          </a:p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GIA’ AFFRONTATO UN PASSAGGIO GENERAZIONALE</a:t>
            </a:r>
          </a:p>
        </p:txBody>
      </p:sp>
      <p:sp>
        <p:nvSpPr>
          <p:cNvPr id="13" name="Rettangolo con angoli ritagliati in diagonale 12"/>
          <p:cNvSpPr/>
          <p:nvPr/>
        </p:nvSpPr>
        <p:spPr>
          <a:xfrm>
            <a:off x="2635007" y="4800417"/>
            <a:ext cx="2268252" cy="1048283"/>
          </a:xfrm>
          <a:prstGeom prst="snip2DiagRect">
            <a:avLst/>
          </a:prstGeom>
          <a:solidFill>
            <a:srgbClr val="CCFF66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Prevalenza di </a:t>
            </a:r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SOLUZIONI «CHIUSE» </a:t>
            </a:r>
          </a:p>
          <a:p>
            <a:pPr algn="ctr"/>
            <a:r>
              <a:rPr lang="it-IT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all’interno della famiglia</a:t>
            </a:r>
          </a:p>
        </p:txBody>
      </p:sp>
      <p:sp>
        <p:nvSpPr>
          <p:cNvPr id="14" name="Rettangolo con angoli ritagliati in diagonale 13"/>
          <p:cNvSpPr/>
          <p:nvPr/>
        </p:nvSpPr>
        <p:spPr>
          <a:xfrm>
            <a:off x="6007807" y="5086020"/>
            <a:ext cx="2862318" cy="653871"/>
          </a:xfrm>
          <a:prstGeom prst="snip2DiagRect">
            <a:avLst/>
          </a:prstGeom>
          <a:solidFill>
            <a:srgbClr val="CCFF66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apparenza …..(in parte…poco </a:t>
            </a:r>
            <a:r>
              <a:rPr lang="it-IT" sz="135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convinvente</a:t>
            </a:r>
            <a:r>
              <a:rPr lang="it-IT" sz="13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POCA PIANIFICAZIONE </a:t>
            </a:r>
          </a:p>
        </p:txBody>
      </p:sp>
    </p:spTree>
    <p:extLst>
      <p:ext uri="{BB962C8B-B14F-4D97-AF65-F5344CB8AC3E}">
        <p14:creationId xmlns:p14="http://schemas.microsoft.com/office/powerpoint/2010/main" val="328700697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97538" y="2510898"/>
            <a:ext cx="2106234" cy="1882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Che tipo di difficoltà avete incontrato nel passaggio? </a:t>
            </a:r>
          </a:p>
          <a:p>
            <a:pPr>
              <a:lnSpc>
                <a:spcPct val="130000"/>
              </a:lnSpc>
            </a:pPr>
            <a:endParaRPr lang="it-IT" sz="1500" b="1" dirty="0">
              <a:solidFill>
                <a:srgbClr val="009900"/>
              </a:solidFill>
              <a:latin typeface="+mj-lt"/>
              <a:cs typeface="Calibri" panose="020F0502020204030204" pitchFamily="34" charset="0"/>
            </a:endParaRPr>
          </a:p>
          <a:p>
            <a:pPr>
              <a:lnSpc>
                <a:spcPct val="130000"/>
              </a:lnSpc>
            </a:pPr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(possibili più risposte; % su totale risposte)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507831"/>
          </a:xfrm>
          <a:prstGeom prst="rect">
            <a:avLst/>
          </a:prstGeom>
          <a:solidFill>
            <a:srgbClr val="00B050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700" dirty="0">
                <a:solidFill>
                  <a:schemeClr val="bg1"/>
                </a:solidFill>
              </a:rPr>
              <a:t>PASSAGGIO GENERAZIONALE GIA’ AVVENUTO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7497" y="2047057"/>
            <a:ext cx="6707001" cy="3942904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5496" y="1700808"/>
            <a:ext cx="3186354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2400" b="1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1800" dirty="0"/>
              <a:t>DIFFICOLTA’ INCONTRATE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45295" y="5589240"/>
            <a:ext cx="2042429" cy="3505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RISPONDONO SOLO LE AZIENDE CHE HANNO </a:t>
            </a:r>
          </a:p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GIA’ AFFRONTATO UN PASSAGGIO GENERAZIONALE</a:t>
            </a:r>
          </a:p>
        </p:txBody>
      </p:sp>
    </p:spTree>
    <p:extLst>
      <p:ext uri="{BB962C8B-B14F-4D97-AF65-F5344CB8AC3E}">
        <p14:creationId xmlns:p14="http://schemas.microsoft.com/office/powerpoint/2010/main" val="131000072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6728" y="2618911"/>
            <a:ext cx="2141730" cy="1887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Cosa è cambiato con il passaggio alla nuova generazione? </a:t>
            </a:r>
          </a:p>
          <a:p>
            <a:pPr>
              <a:lnSpc>
                <a:spcPct val="110000"/>
              </a:lnSpc>
            </a:pPr>
            <a:endParaRPr lang="it-IT" b="1" dirty="0">
              <a:solidFill>
                <a:srgbClr val="009900"/>
              </a:solidFill>
              <a:latin typeface="+mj-lt"/>
              <a:cs typeface="Calibri" panose="020F0502020204030204" pitchFamily="34" charset="0"/>
            </a:endParaRPr>
          </a:p>
          <a:p>
            <a:pPr>
              <a:lnSpc>
                <a:spcPct val="130000"/>
              </a:lnSpc>
            </a:pPr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(possibili più risposte; % su totale risposte)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507831"/>
          </a:xfrm>
          <a:prstGeom prst="rect">
            <a:avLst/>
          </a:prstGeom>
          <a:solidFill>
            <a:srgbClr val="00B050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700" dirty="0">
                <a:solidFill>
                  <a:schemeClr val="bg1"/>
                </a:solidFill>
              </a:rPr>
              <a:t>PASSAGGIO GENERAZIONALE GIA’ AVVENUTO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/>
          <a:srcRect b="2361"/>
          <a:stretch/>
        </p:blipFill>
        <p:spPr>
          <a:xfrm>
            <a:off x="2141730" y="1993051"/>
            <a:ext cx="6777106" cy="3969000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5496" y="1646802"/>
            <a:ext cx="324036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2400" b="1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1800" dirty="0"/>
              <a:t>EFFETTI DEL PASSAGGIO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45295" y="5589240"/>
            <a:ext cx="2042429" cy="3505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RISPONDONO SOLO LE AZIENDE CHE HANNO </a:t>
            </a:r>
          </a:p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GIA’ AFFRONTATO UN PASSAGGIO GENERAZIONALE</a:t>
            </a:r>
          </a:p>
        </p:txBody>
      </p:sp>
    </p:spTree>
    <p:extLst>
      <p:ext uri="{BB962C8B-B14F-4D97-AF65-F5344CB8AC3E}">
        <p14:creationId xmlns:p14="http://schemas.microsoft.com/office/powerpoint/2010/main" val="2220052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79109"/>
            <a:ext cx="9144000" cy="428604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200" b="1" dirty="0" err="1">
                <a:solidFill>
                  <a:srgbClr val="9F0926"/>
                </a:solidFill>
              </a:rPr>
              <a:t>Var</a:t>
            </a:r>
            <a:r>
              <a:rPr lang="it-IT" sz="3200" b="1" dirty="0">
                <a:solidFill>
                  <a:srgbClr val="9F0926"/>
                </a:solidFill>
              </a:rPr>
              <a:t> % residenti (censimento 1861- gennaio 2019)</a:t>
            </a:r>
            <a:br>
              <a:rPr lang="it-IT" sz="3200" b="1" dirty="0">
                <a:solidFill>
                  <a:srgbClr val="9F0926"/>
                </a:solidFill>
              </a:rPr>
            </a:br>
            <a:r>
              <a:rPr lang="it-IT" sz="3200" b="1" dirty="0">
                <a:solidFill>
                  <a:srgbClr val="9F0926"/>
                </a:solidFill>
              </a:rPr>
              <a:t>Province Macerata – Fermo – Ascoli Piceno -  Teramo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0" y="2270997"/>
            <a:ext cx="22859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Nei Comuni in </a:t>
            </a:r>
            <a:r>
              <a:rPr lang="it-IT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azzurro</a:t>
            </a:r>
            <a:r>
              <a:rPr lang="it-IT" sz="2400" dirty="0"/>
              <a:t> si rileva un aumento di residenti tra il 1861 e il 2019</a:t>
            </a:r>
          </a:p>
          <a:p>
            <a:r>
              <a:rPr lang="it-IT" sz="2400" dirty="0"/>
              <a:t>Nei Comuni in </a:t>
            </a:r>
            <a:r>
              <a:rPr lang="it-IT" sz="24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giallo</a:t>
            </a:r>
            <a:r>
              <a:rPr lang="it-IT" sz="2400" dirty="0"/>
              <a:t> si rileva una diminuzione</a:t>
            </a:r>
          </a:p>
          <a:p>
            <a:endParaRPr lang="it-IT" sz="2400" dirty="0"/>
          </a:p>
          <a:p>
            <a:endParaRPr lang="it-IT" sz="2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713" y="773019"/>
            <a:ext cx="6225520" cy="567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1970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95405" y="1634764"/>
            <a:ext cx="4193805" cy="131875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bg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it-IT" sz="21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Prevedete di dover affrontare un cambio del capo azienda </a:t>
            </a:r>
          </a:p>
          <a:p>
            <a:pPr algn="ctr">
              <a:lnSpc>
                <a:spcPct val="130000"/>
              </a:lnSpc>
            </a:pPr>
            <a:r>
              <a:rPr lang="it-IT" sz="21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nei prossimi 5 - 10 anni?</a:t>
            </a:r>
            <a:endParaRPr lang="it-IT" sz="2100" i="1" dirty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999" y="857250"/>
            <a:ext cx="4081505" cy="5143500"/>
          </a:xfrm>
          <a:prstGeom prst="rect">
            <a:avLst/>
          </a:prstGeom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461665"/>
          </a:xfrm>
          <a:prstGeom prst="rect">
            <a:avLst/>
          </a:prstGeom>
          <a:solidFill>
            <a:srgbClr val="3333CC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dirty="0">
                <a:solidFill>
                  <a:schemeClr val="bg1"/>
                </a:solidFill>
              </a:rPr>
              <a:t>PASSAGGIO GENERAZIONALE  NON  ANCORA AVVENUTO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/>
          <a:srcRect l="2782" t="16565" r="7621" b="5473"/>
          <a:stretch/>
        </p:blipFill>
        <p:spPr>
          <a:xfrm>
            <a:off x="89502" y="3266982"/>
            <a:ext cx="6360714" cy="2484276"/>
          </a:xfrm>
          <a:prstGeom prst="rect">
            <a:avLst/>
          </a:prstGeom>
        </p:spPr>
      </p:pic>
      <p:sp>
        <p:nvSpPr>
          <p:cNvPr id="10" name="Rettangolo arrotondato 9"/>
          <p:cNvSpPr/>
          <p:nvPr/>
        </p:nvSpPr>
        <p:spPr>
          <a:xfrm>
            <a:off x="6596524" y="3355143"/>
            <a:ext cx="1793675" cy="729081"/>
          </a:xfrm>
          <a:prstGeom prst="round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it-IT" sz="1500" b="1" dirty="0">
                <a:ln w="0"/>
                <a:solidFill>
                  <a:srgbClr val="33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45,5%  è over 50</a:t>
            </a:r>
          </a:p>
          <a:p>
            <a:pPr algn="ctr">
              <a:lnSpc>
                <a:spcPct val="130000"/>
              </a:lnSpc>
            </a:pPr>
            <a:r>
              <a:rPr lang="it-IT" sz="1500" b="1" dirty="0">
                <a:ln w="0"/>
                <a:solidFill>
                  <a:srgbClr val="33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9,1%  è over 70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4409982" y="4293097"/>
            <a:ext cx="4683513" cy="546464"/>
          </a:xfrm>
          <a:prstGeom prst="round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it-IT" sz="1200" b="1" i="1" dirty="0">
                <a:ln w="0"/>
                <a:solidFill>
                  <a:srgbClr val="33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«preferisco che i miei figli facciano altre scelte professionali» </a:t>
            </a:r>
          </a:p>
          <a:p>
            <a:pPr algn="ctr">
              <a:lnSpc>
                <a:spcPct val="130000"/>
              </a:lnSpc>
            </a:pPr>
            <a:r>
              <a:rPr lang="it-IT" sz="1200" b="1" i="1" dirty="0">
                <a:ln w="0"/>
                <a:solidFill>
                  <a:srgbClr val="33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«mancanza di un successore»</a:t>
            </a:r>
          </a:p>
        </p:txBody>
      </p:sp>
      <p:sp>
        <p:nvSpPr>
          <p:cNvPr id="12" name="Freccia a destra 11"/>
          <p:cNvSpPr/>
          <p:nvPr/>
        </p:nvSpPr>
        <p:spPr>
          <a:xfrm>
            <a:off x="6365048" y="3598967"/>
            <a:ext cx="324036" cy="1576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3" name="Freccia a destra 12"/>
          <p:cNvSpPr/>
          <p:nvPr/>
        </p:nvSpPr>
        <p:spPr>
          <a:xfrm>
            <a:off x="4409982" y="4563126"/>
            <a:ext cx="324036" cy="1576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</p:spTree>
    <p:extLst>
      <p:ext uri="{BB962C8B-B14F-4D97-AF65-F5344CB8AC3E}">
        <p14:creationId xmlns:p14="http://schemas.microsoft.com/office/powerpoint/2010/main" val="8878855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461665"/>
          </a:xfrm>
          <a:prstGeom prst="rect">
            <a:avLst/>
          </a:prstGeom>
          <a:solidFill>
            <a:srgbClr val="3333CC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dirty="0">
                <a:solidFill>
                  <a:schemeClr val="bg1"/>
                </a:solidFill>
              </a:rPr>
              <a:t>PASSAGGIO GENERAZIONALE NON ANCORA AVVENUTO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748" y="1916832"/>
            <a:ext cx="6804756" cy="4054022"/>
          </a:xfrm>
          <a:prstGeom prst="rect">
            <a:avLst/>
          </a:prstGeom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9502" y="1624589"/>
            <a:ext cx="4428492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2400" b="1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1800" dirty="0"/>
              <a:t>EFFETTI  «ATTESI»  DAL PASSAGGIO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45295" y="5535234"/>
            <a:ext cx="1826405" cy="4046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RISPONDE SOLO CHI HA DICHIARATO </a:t>
            </a:r>
          </a:p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DOVER AFFRONTARE UN PASSAGGIO GENERAZIONALE ENTRO I PROSSIMI 5 – 10 ANNI</a:t>
            </a:r>
          </a:p>
        </p:txBody>
      </p:sp>
      <p:sp>
        <p:nvSpPr>
          <p:cNvPr id="10" name="Rettangolo 9"/>
          <p:cNvSpPr/>
          <p:nvPr/>
        </p:nvSpPr>
        <p:spPr>
          <a:xfrm>
            <a:off x="89502" y="2510899"/>
            <a:ext cx="2214246" cy="207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it-IT" sz="165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Quale contributo vi aspettate dall’ingresso in azienda della nuova generazione? </a:t>
            </a:r>
          </a:p>
          <a:p>
            <a:pPr>
              <a:lnSpc>
                <a:spcPct val="130000"/>
              </a:lnSpc>
            </a:pPr>
            <a:endParaRPr lang="it-IT" sz="1500" b="1" i="1" dirty="0">
              <a:solidFill>
                <a:srgbClr val="009900"/>
              </a:solidFill>
              <a:latin typeface="+mj-lt"/>
              <a:cs typeface="Calibri" panose="020F0502020204030204" pitchFamily="34" charset="0"/>
            </a:endParaRPr>
          </a:p>
          <a:p>
            <a:pPr>
              <a:lnSpc>
                <a:spcPct val="130000"/>
              </a:lnSpc>
            </a:pPr>
            <a:r>
              <a:rPr lang="it-IT" sz="1500" i="1" dirty="0">
                <a:solidFill>
                  <a:srgbClr val="009900"/>
                </a:solidFill>
                <a:latin typeface="Arial" panose="020B0604020202020204"/>
                <a:cs typeface="Calibri" panose="020F0502020204030204" pitchFamily="34" charset="0"/>
              </a:rPr>
              <a:t>(possibili più risposte; </a:t>
            </a:r>
          </a:p>
          <a:p>
            <a:pPr>
              <a:lnSpc>
                <a:spcPct val="130000"/>
              </a:lnSpc>
            </a:pPr>
            <a:r>
              <a:rPr lang="it-IT" sz="1500" i="1" dirty="0">
                <a:solidFill>
                  <a:srgbClr val="009900"/>
                </a:solidFill>
                <a:latin typeface="Arial" panose="020B0604020202020204"/>
                <a:cs typeface="Calibri" panose="020F0502020204030204" pitchFamily="34" charset="0"/>
              </a:rPr>
              <a:t>% su totale risposte)</a:t>
            </a:r>
          </a:p>
        </p:txBody>
      </p:sp>
    </p:spTree>
    <p:extLst>
      <p:ext uri="{BB962C8B-B14F-4D97-AF65-F5344CB8AC3E}">
        <p14:creationId xmlns:p14="http://schemas.microsoft.com/office/powerpoint/2010/main" val="109706876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4317" y="2416628"/>
            <a:ext cx="3981629" cy="986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it-IT" sz="165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Esiste già un orientamento sulle modalità che adotterete per realizzare </a:t>
            </a:r>
          </a:p>
          <a:p>
            <a:pPr algn="l">
              <a:lnSpc>
                <a:spcPct val="120000"/>
              </a:lnSpc>
            </a:pPr>
            <a:r>
              <a:rPr lang="it-IT" sz="165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il passaggio generazionale?</a:t>
            </a:r>
            <a:endParaRPr lang="it-IT" sz="1650" i="1" dirty="0">
              <a:solidFill>
                <a:srgbClr val="009900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461665"/>
          </a:xfrm>
          <a:prstGeom prst="rect">
            <a:avLst/>
          </a:prstGeom>
          <a:solidFill>
            <a:srgbClr val="3333CC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dirty="0">
                <a:solidFill>
                  <a:schemeClr val="bg1"/>
                </a:solidFill>
              </a:rPr>
              <a:t>PASSAGGIO GENERAZIONALE NON ANCORA AVVENUTO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-18510" y="1646802"/>
            <a:ext cx="351039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2400" b="1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1800" dirty="0"/>
              <a:t>MODALITA’ DEL PASSAGGIO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643" y="1489656"/>
            <a:ext cx="4613023" cy="2729894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1482" y="4477504"/>
            <a:ext cx="5222518" cy="1439261"/>
          </a:xfrm>
          <a:prstGeom prst="rect">
            <a:avLst/>
          </a:prstGeom>
        </p:spPr>
      </p:pic>
      <p:sp>
        <p:nvSpPr>
          <p:cNvPr id="17" name="Rettangolo arrotondato 16"/>
          <p:cNvSpPr/>
          <p:nvPr/>
        </p:nvSpPr>
        <p:spPr>
          <a:xfrm>
            <a:off x="45295" y="5535234"/>
            <a:ext cx="1826405" cy="4046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RISPONDE SOLO CHI HA DICHIARATO </a:t>
            </a:r>
          </a:p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DOVER AFFRONTARE UN PASSAGGIO GENERAZIONALE ENTRO I PROSSIMI 5 – 10 ANNI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104317" y="4509120"/>
            <a:ext cx="4143647" cy="72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t-IT" sz="165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Avete già pianificato come gestire </a:t>
            </a:r>
          </a:p>
          <a:p>
            <a:pPr>
              <a:lnSpc>
                <a:spcPct val="130000"/>
              </a:lnSpc>
            </a:pPr>
            <a:r>
              <a:rPr lang="it-IT" sz="165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il passaggio generazionale in azienda?</a:t>
            </a:r>
          </a:p>
        </p:txBody>
      </p:sp>
    </p:spTree>
    <p:extLst>
      <p:ext uri="{BB962C8B-B14F-4D97-AF65-F5344CB8AC3E}">
        <p14:creationId xmlns:p14="http://schemas.microsoft.com/office/powerpoint/2010/main" val="87215879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5496" y="1570583"/>
            <a:ext cx="2862318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2400" b="1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1800" dirty="0"/>
              <a:t>DIFFICOLTA’  ATTESE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461665"/>
          </a:xfrm>
          <a:prstGeom prst="rect">
            <a:avLst/>
          </a:prstGeom>
          <a:solidFill>
            <a:srgbClr val="3333CC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dirty="0">
                <a:solidFill>
                  <a:schemeClr val="bg1"/>
                </a:solidFill>
              </a:rPr>
              <a:t>PASSAGGIO GENERAZIONALE NON ANCORA AVVENUTO</a:t>
            </a:r>
          </a:p>
        </p:txBody>
      </p:sp>
      <p:sp>
        <p:nvSpPr>
          <p:cNvPr id="8" name="Rettangolo 7"/>
          <p:cNvSpPr/>
          <p:nvPr/>
        </p:nvSpPr>
        <p:spPr>
          <a:xfrm>
            <a:off x="143508" y="2348880"/>
            <a:ext cx="2106234" cy="2187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it-IT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Che tipo di difficoltà prevedete di dover affrontare nel passaggio? </a:t>
            </a:r>
          </a:p>
          <a:p>
            <a:pPr>
              <a:lnSpc>
                <a:spcPct val="130000"/>
              </a:lnSpc>
            </a:pPr>
            <a:endParaRPr lang="it-IT" sz="1500" b="1" dirty="0">
              <a:solidFill>
                <a:srgbClr val="009900"/>
              </a:solidFill>
              <a:latin typeface="+mj-lt"/>
              <a:cs typeface="Calibri" panose="020F0502020204030204" pitchFamily="34" charset="0"/>
            </a:endParaRPr>
          </a:p>
          <a:p>
            <a:pPr>
              <a:lnSpc>
                <a:spcPct val="130000"/>
              </a:lnSpc>
            </a:pPr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(possibili più risposte; % su totale risposte)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3579" y="1970838"/>
            <a:ext cx="6628901" cy="3969000"/>
          </a:xfrm>
          <a:prstGeom prst="rect">
            <a:avLst/>
          </a:prstGeom>
        </p:spPr>
      </p:pic>
      <p:sp>
        <p:nvSpPr>
          <p:cNvPr id="10" name="Rettangolo arrotondato 9"/>
          <p:cNvSpPr/>
          <p:nvPr/>
        </p:nvSpPr>
        <p:spPr>
          <a:xfrm>
            <a:off x="45295" y="5535234"/>
            <a:ext cx="1826405" cy="4046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RISPONDE SOLO CHI HA DICHIARATO </a:t>
            </a:r>
          </a:p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DOVER AFFRONTARE UN PASSAGGIO GENERAZIONALE ENTRO I PROSSIMI 5 – 10 ANNI</a:t>
            </a:r>
          </a:p>
        </p:txBody>
      </p:sp>
    </p:spTree>
    <p:extLst>
      <p:ext uri="{BB962C8B-B14F-4D97-AF65-F5344CB8AC3E}">
        <p14:creationId xmlns:p14="http://schemas.microsoft.com/office/powerpoint/2010/main" val="18603881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1000036"/>
            <a:ext cx="9144000" cy="461665"/>
          </a:xfrm>
          <a:prstGeom prst="rect">
            <a:avLst/>
          </a:prstGeom>
          <a:solidFill>
            <a:srgbClr val="3333CC"/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dirty="0">
                <a:solidFill>
                  <a:schemeClr val="bg1"/>
                </a:solidFill>
              </a:rPr>
              <a:t>PASSAGGIO GENERAZIONALE NON ANCORA AVVENUTO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5496" y="1570583"/>
            <a:ext cx="2862318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2400" b="1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1800" dirty="0"/>
              <a:t>SUPPORTO  ESTERNO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724" y="2048798"/>
            <a:ext cx="6858762" cy="3820759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61905" y="2456892"/>
            <a:ext cx="2411873" cy="2187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it-IT" sz="165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Prevedete di ricorrere al supporto di soggetti esterni per la gestione del passaggio? </a:t>
            </a:r>
          </a:p>
          <a:p>
            <a:pPr algn="l">
              <a:lnSpc>
                <a:spcPct val="130000"/>
              </a:lnSpc>
            </a:pPr>
            <a:endParaRPr lang="it-IT" sz="1500" b="1" i="1" dirty="0">
              <a:solidFill>
                <a:srgbClr val="009900"/>
              </a:solidFill>
              <a:latin typeface="+mj-lt"/>
              <a:cs typeface="Calibri" panose="020F0502020204030204" pitchFamily="34" charset="0"/>
            </a:endParaRPr>
          </a:p>
          <a:p>
            <a:pPr algn="l">
              <a:lnSpc>
                <a:spcPct val="130000"/>
              </a:lnSpc>
            </a:pPr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(possibili più risposte; </a:t>
            </a:r>
          </a:p>
          <a:p>
            <a:pPr algn="l">
              <a:lnSpc>
                <a:spcPct val="130000"/>
              </a:lnSpc>
            </a:pPr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% su totale risposte)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45295" y="5535234"/>
            <a:ext cx="1826405" cy="4046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RISPONDE SOLO CHI HA DICHIARATO </a:t>
            </a:r>
          </a:p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DOVER AFFRONTARE UN PASSAGGIO GENERAZIONALE ENTRO I PROSSIMI 5 – 10 ANNI</a:t>
            </a:r>
          </a:p>
        </p:txBody>
      </p:sp>
      <p:sp>
        <p:nvSpPr>
          <p:cNvPr id="11" name="Rettangolo con angoli ritagliati in diagonale 10"/>
          <p:cNvSpPr/>
          <p:nvPr/>
        </p:nvSpPr>
        <p:spPr>
          <a:xfrm>
            <a:off x="6696744" y="4105123"/>
            <a:ext cx="2249742" cy="944057"/>
          </a:xfrm>
          <a:prstGeom prst="snip2DiagRect">
            <a:avLst/>
          </a:prstGeom>
          <a:solidFill>
            <a:srgbClr val="CCFF66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…la banca può offrire supporto </a:t>
            </a:r>
          </a:p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questa fase?</a:t>
            </a:r>
          </a:p>
        </p:txBody>
      </p:sp>
    </p:spTree>
    <p:extLst>
      <p:ext uri="{BB962C8B-B14F-4D97-AF65-F5344CB8AC3E}">
        <p14:creationId xmlns:p14="http://schemas.microsoft.com/office/powerpoint/2010/main" val="21192055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99873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2400" dirty="0">
                <a:solidFill>
                  <a:schemeClr val="tx1"/>
                </a:solidFill>
              </a:rPr>
              <a:t>QUALE CONTRIBUTO DA PARTE DELLA BANCA?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1007" y="2210683"/>
            <a:ext cx="2538282" cy="2348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t-IT" sz="165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Che tipo di supporto potrebbe offrire il sistema creditizio per facilitare </a:t>
            </a:r>
          </a:p>
          <a:p>
            <a:pPr>
              <a:lnSpc>
                <a:spcPct val="130000"/>
              </a:lnSpc>
            </a:pPr>
            <a:r>
              <a:rPr lang="it-IT" sz="1650" b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il passaggio generazionale? </a:t>
            </a:r>
          </a:p>
          <a:p>
            <a:pPr>
              <a:lnSpc>
                <a:spcPct val="130000"/>
              </a:lnSpc>
            </a:pPr>
            <a:endParaRPr lang="it-IT" b="1" i="1" dirty="0">
              <a:solidFill>
                <a:srgbClr val="009900"/>
              </a:solidFill>
              <a:latin typeface="+mj-lt"/>
              <a:cs typeface="Calibri" panose="020F0502020204030204" pitchFamily="34" charset="0"/>
            </a:endParaRPr>
          </a:p>
          <a:p>
            <a:pPr algn="l">
              <a:lnSpc>
                <a:spcPct val="130000"/>
              </a:lnSpc>
            </a:pPr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(possibili più risposte; </a:t>
            </a:r>
          </a:p>
          <a:p>
            <a:pPr algn="l">
              <a:lnSpc>
                <a:spcPct val="130000"/>
              </a:lnSpc>
            </a:pPr>
            <a:r>
              <a:rPr lang="it-IT" sz="1500" i="1" dirty="0">
                <a:solidFill>
                  <a:srgbClr val="009900"/>
                </a:solidFill>
                <a:latin typeface="+mj-lt"/>
                <a:cs typeface="Calibri" panose="020F0502020204030204" pitchFamily="34" charset="0"/>
              </a:rPr>
              <a:t>% su totale risposte)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89502" y="5661105"/>
            <a:ext cx="2484276" cy="2521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525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RISPONDE INTERO CAMPIONE AD ECCEZIONE DELLE AZIENDE CHE NON HANNO MAI AFFRONTATO UN PASSAGGIO GENERAZIONALE NE’ PREVEDONO DI FARLO NEI PROSSIMI 5 -10 ANNI 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290" y="1646802"/>
            <a:ext cx="6392651" cy="4291214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C0599E0F-794C-4D29-B9B9-E3E18039591D}"/>
              </a:ext>
            </a:extLst>
          </p:cNvPr>
          <p:cNvSpPr/>
          <p:nvPr/>
        </p:nvSpPr>
        <p:spPr>
          <a:xfrm>
            <a:off x="2040121" y="6124423"/>
            <a:ext cx="5855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solidFill>
                  <a:srgbClr val="FF0000"/>
                </a:solidFill>
              </a:rPr>
              <a:t>MA AD OGNUNO IL SUO RUOLO! </a:t>
            </a:r>
          </a:p>
        </p:txBody>
      </p:sp>
    </p:spTree>
    <p:extLst>
      <p:ext uri="{BB962C8B-B14F-4D97-AF65-F5344CB8AC3E}">
        <p14:creationId xmlns:p14="http://schemas.microsoft.com/office/powerpoint/2010/main" val="43072340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197514" y="2186863"/>
            <a:ext cx="8802978" cy="3377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100" dirty="0">
                <a:latin typeface="+mj-lt"/>
              </a:rPr>
              <a:t>Le </a:t>
            </a:r>
            <a:r>
              <a:rPr lang="it-IT" sz="2100" b="1" dirty="0">
                <a:latin typeface="+mj-lt"/>
              </a:rPr>
              <a:t>imprese familiari sono molto diverse tra loro…</a:t>
            </a:r>
          </a:p>
          <a:p>
            <a:pPr marL="257175" indent="-25717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500" dirty="0">
                <a:latin typeface="+mj-lt"/>
              </a:rPr>
              <a:t>imprese di </a:t>
            </a:r>
            <a:r>
              <a:rPr lang="it-IT" sz="1500" b="1" dirty="0">
                <a:latin typeface="+mj-lt"/>
              </a:rPr>
              <a:t>prima generazione </a:t>
            </a:r>
            <a:r>
              <a:rPr lang="it-IT" sz="1500" dirty="0">
                <a:latin typeface="+mj-lt"/>
              </a:rPr>
              <a:t>e imprese che hanno </a:t>
            </a:r>
            <a:r>
              <a:rPr lang="it-IT" sz="1500" b="1" dirty="0">
                <a:latin typeface="+mj-lt"/>
              </a:rPr>
              <a:t>già vissuto almeno un passaggio </a:t>
            </a:r>
            <a:r>
              <a:rPr lang="it-IT" sz="1500" dirty="0">
                <a:latin typeface="+mj-lt"/>
              </a:rPr>
              <a:t>generazionale</a:t>
            </a:r>
          </a:p>
          <a:p>
            <a:pPr marL="257175" indent="-25717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500" dirty="0">
                <a:latin typeface="+mj-lt"/>
              </a:rPr>
              <a:t>imprese dove un familiare o un nucleo familiare detiene la </a:t>
            </a:r>
            <a:r>
              <a:rPr lang="it-IT" sz="1500" b="1" dirty="0">
                <a:latin typeface="+mj-lt"/>
              </a:rPr>
              <a:t>totalità del capitale </a:t>
            </a:r>
            <a:r>
              <a:rPr lang="it-IT" sz="1500" dirty="0">
                <a:latin typeface="+mj-lt"/>
              </a:rPr>
              <a:t>e imprese dove </a:t>
            </a:r>
            <a:r>
              <a:rPr lang="it-IT" sz="1500" b="1" dirty="0">
                <a:latin typeface="+mj-lt"/>
              </a:rPr>
              <a:t>non esiste un socio di maggioranza </a:t>
            </a:r>
            <a:r>
              <a:rPr lang="it-IT" sz="1500" dirty="0">
                <a:latin typeface="+mj-lt"/>
              </a:rPr>
              <a:t>(con implicazioni in termini di successione!)</a:t>
            </a:r>
          </a:p>
          <a:p>
            <a:pPr marL="257175" indent="-25717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500" dirty="0">
                <a:latin typeface="+mj-lt"/>
              </a:rPr>
              <a:t>imprese di piccole dimensioni con una </a:t>
            </a:r>
            <a:r>
              <a:rPr lang="it-IT" sz="1500" b="1" dirty="0">
                <a:latin typeface="+mj-lt"/>
              </a:rPr>
              <a:t>sovrapposizione dei ruoli di proprietà</a:t>
            </a:r>
            <a:r>
              <a:rPr lang="it-IT" sz="1500" dirty="0">
                <a:latin typeface="+mj-lt"/>
              </a:rPr>
              <a:t>, </a:t>
            </a:r>
            <a:r>
              <a:rPr lang="it-IT" sz="1500" b="1" dirty="0">
                <a:latin typeface="+mj-lt"/>
              </a:rPr>
              <a:t>governo e gestione </a:t>
            </a:r>
            <a:r>
              <a:rPr lang="it-IT" sz="1500" dirty="0">
                <a:latin typeface="+mj-lt"/>
              </a:rPr>
              <a:t>e imprese di maggiori dimensioni dove la separazione dei ruoli è possibile</a:t>
            </a:r>
          </a:p>
          <a:p>
            <a:pPr marL="257175" indent="-25717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500" dirty="0">
                <a:latin typeface="+mj-lt"/>
              </a:rPr>
              <a:t>imprese </a:t>
            </a:r>
            <a:r>
              <a:rPr lang="it-IT" sz="1500" b="1" dirty="0" err="1">
                <a:latin typeface="+mj-lt"/>
              </a:rPr>
              <a:t>multibusiness</a:t>
            </a:r>
            <a:r>
              <a:rPr lang="it-IT" sz="1500" b="1" dirty="0">
                <a:latin typeface="+mj-lt"/>
              </a:rPr>
              <a:t> o con </a:t>
            </a:r>
            <a:r>
              <a:rPr lang="it-IT" sz="1500" b="1" dirty="0" err="1">
                <a:latin typeface="+mj-lt"/>
              </a:rPr>
              <a:t>asset</a:t>
            </a:r>
            <a:r>
              <a:rPr lang="it-IT" sz="1500" b="1" dirty="0">
                <a:latin typeface="+mj-lt"/>
              </a:rPr>
              <a:t> “scindibili”</a:t>
            </a:r>
            <a:r>
              <a:rPr lang="it-IT" sz="1500" dirty="0">
                <a:latin typeface="+mj-lt"/>
              </a:rPr>
              <a:t> dove è possibile gestire la successione anche assegnando le varie attività ai diversi familiari (o rami familiari), e imprese </a:t>
            </a:r>
            <a:r>
              <a:rPr lang="it-IT" sz="1500" dirty="0" err="1">
                <a:latin typeface="+mj-lt"/>
              </a:rPr>
              <a:t>monobusiness</a:t>
            </a:r>
            <a:endParaRPr lang="it-IT" sz="1500" dirty="0">
              <a:latin typeface="+mj-lt"/>
            </a:endParaRPr>
          </a:p>
          <a:p>
            <a:pPr marL="257175" indent="-25717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500" dirty="0">
                <a:latin typeface="+mj-lt"/>
              </a:rPr>
              <a:t>famiglie dove il valore delle attività aziendali rappresenta la </a:t>
            </a:r>
            <a:r>
              <a:rPr lang="it-IT" sz="1500" b="1" dirty="0">
                <a:latin typeface="+mj-lt"/>
              </a:rPr>
              <a:t>parte preponderante del patrimonio </a:t>
            </a:r>
            <a:r>
              <a:rPr lang="it-IT" sz="1500" dirty="0">
                <a:latin typeface="+mj-lt"/>
              </a:rPr>
              <a:t>e famiglie dove tale valore rappresenta solo una parte di esso</a:t>
            </a:r>
          </a:p>
          <a:p>
            <a:pPr marL="257175" indent="-257175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500" dirty="0">
                <a:latin typeface="+mj-lt"/>
              </a:rPr>
              <a:t>famiglie nelle quali è diffusa la convinzione che “l’unione fa la forza”, rispetto a famiglie nelle quali prevale una </a:t>
            </a:r>
            <a:r>
              <a:rPr lang="it-IT" sz="1500" b="1" dirty="0">
                <a:latin typeface="+mj-lt"/>
              </a:rPr>
              <a:t>cultura individualistica</a:t>
            </a:r>
          </a:p>
        </p:txBody>
      </p:sp>
      <p:sp>
        <p:nvSpPr>
          <p:cNvPr id="6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89502" y="998730"/>
            <a:ext cx="8802978" cy="1029912"/>
          </a:xfrm>
          <a:prstGeom prst="rect">
            <a:avLst/>
          </a:prstGeom>
        </p:spPr>
        <p:txBody>
          <a:bodyPr/>
          <a:lstStyle>
            <a:lvl1pPr algn="ctr" defTabSz="495092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71319">
              <a:lnSpc>
                <a:spcPts val="3975"/>
              </a:lnSpc>
              <a:defRPr/>
            </a:pPr>
            <a:r>
              <a:rPr lang="it-IT" sz="4950" b="1" dirty="0">
                <a:solidFill>
                  <a:srgbClr val="92D050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IMPRESE FAMILIARI</a:t>
            </a:r>
          </a:p>
          <a:p>
            <a:pPr algn="l" defTabSz="371319">
              <a:lnSpc>
                <a:spcPts val="3975"/>
              </a:lnSpc>
              <a:defRPr/>
            </a:pPr>
            <a:r>
              <a:rPr lang="it-IT" sz="3600" b="1" dirty="0">
                <a:solidFill>
                  <a:srgbClr val="FF0000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u</a:t>
            </a:r>
            <a:r>
              <a:rPr lang="it-IT" sz="3600" b="1" dirty="0" err="1">
                <a:solidFill>
                  <a:srgbClr val="FF0000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na</a:t>
            </a:r>
            <a:r>
              <a:rPr lang="it-IT" sz="3600" b="1" dirty="0">
                <a:solidFill>
                  <a:srgbClr val="FF0000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 grande eterogeneità di situazioni</a:t>
            </a:r>
          </a:p>
        </p:txBody>
      </p:sp>
    </p:spTree>
    <p:extLst>
      <p:ext uri="{BB962C8B-B14F-4D97-AF65-F5344CB8AC3E}">
        <p14:creationId xmlns:p14="http://schemas.microsoft.com/office/powerpoint/2010/main" val="52196516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197514" y="2207330"/>
            <a:ext cx="361840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it-IT" sz="1500" dirty="0">
                <a:latin typeface="+mj-lt"/>
              </a:rPr>
              <a:t>Le </a:t>
            </a:r>
            <a:r>
              <a:rPr lang="it-IT" sz="1500" b="1" dirty="0">
                <a:latin typeface="+mj-lt"/>
              </a:rPr>
              <a:t>imprese a controllo familiare </a:t>
            </a:r>
          </a:p>
          <a:p>
            <a:pPr algn="l"/>
            <a:r>
              <a:rPr lang="it-IT" sz="1500" dirty="0">
                <a:latin typeface="+mj-lt"/>
              </a:rPr>
              <a:t>sono caratterizzate da un </a:t>
            </a:r>
            <a:r>
              <a:rPr lang="it-IT" sz="1500" b="1" dirty="0">
                <a:latin typeface="+mj-lt"/>
              </a:rPr>
              <a:t>legame tra famiglia e impresa</a:t>
            </a:r>
            <a:r>
              <a:rPr lang="it-IT" sz="1500" dirty="0">
                <a:latin typeface="+mj-lt"/>
              </a:rPr>
              <a:t> dove: </a:t>
            </a:r>
          </a:p>
          <a:p>
            <a:pPr algn="l"/>
            <a:endParaRPr lang="it-IT" sz="1500" dirty="0">
              <a:latin typeface="+mj-lt"/>
            </a:endParaRPr>
          </a:p>
          <a:p>
            <a:pPr marL="214313" indent="-214313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1500" dirty="0">
                <a:latin typeface="+mj-lt"/>
              </a:rPr>
              <a:t>il </a:t>
            </a:r>
            <a:r>
              <a:rPr lang="it-IT" sz="1500" b="1" dirty="0">
                <a:latin typeface="+mj-lt"/>
              </a:rPr>
              <a:t>numero dei soci </a:t>
            </a:r>
            <a:r>
              <a:rPr lang="it-IT" sz="1500" dirty="0">
                <a:latin typeface="+mj-lt"/>
              </a:rPr>
              <a:t>è relativamente ristretto</a:t>
            </a:r>
          </a:p>
          <a:p>
            <a:pPr marL="214313" indent="-214313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1500" dirty="0">
                <a:latin typeface="+mj-lt"/>
              </a:rPr>
              <a:t>i </a:t>
            </a:r>
            <a:r>
              <a:rPr lang="it-IT" sz="1500" b="1" dirty="0">
                <a:latin typeface="+mj-lt"/>
              </a:rPr>
              <a:t>legami</a:t>
            </a:r>
            <a:r>
              <a:rPr lang="it-IT" sz="1500" dirty="0">
                <a:latin typeface="+mj-lt"/>
              </a:rPr>
              <a:t> </a:t>
            </a:r>
            <a:r>
              <a:rPr lang="it-IT" sz="1500" i="1" dirty="0">
                <a:latin typeface="+mj-lt"/>
              </a:rPr>
              <a:t>tra i soci </a:t>
            </a:r>
            <a:r>
              <a:rPr lang="it-IT" sz="1500" dirty="0">
                <a:latin typeface="+mj-lt"/>
              </a:rPr>
              <a:t>e </a:t>
            </a:r>
            <a:r>
              <a:rPr lang="it-IT" sz="1500" i="1" dirty="0">
                <a:latin typeface="+mj-lt"/>
              </a:rPr>
              <a:t>tra soci e azienda </a:t>
            </a:r>
            <a:r>
              <a:rPr lang="it-IT" sz="1500" dirty="0">
                <a:latin typeface="+mj-lt"/>
              </a:rPr>
              <a:t>sono </a:t>
            </a:r>
            <a:r>
              <a:rPr lang="it-IT" sz="1500" b="1" dirty="0">
                <a:latin typeface="+mj-lt"/>
              </a:rPr>
              <a:t>profondi e di lunga durata</a:t>
            </a:r>
          </a:p>
          <a:p>
            <a:pPr marL="214313" indent="-214313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1500" b="1" dirty="0">
                <a:latin typeface="+mj-lt"/>
              </a:rPr>
              <a:t>l’uscita dalla compagine proprietaria </a:t>
            </a:r>
            <a:r>
              <a:rPr lang="it-IT" sz="1500" dirty="0">
                <a:latin typeface="+mj-lt"/>
              </a:rPr>
              <a:t>è difficile sia per ragioni economiche che, soprattutto, emotive</a:t>
            </a:r>
          </a:p>
          <a:p>
            <a:pPr algn="l"/>
            <a:r>
              <a:rPr lang="it-IT" sz="1500" dirty="0">
                <a:latin typeface="+mj-lt"/>
              </a:rPr>
              <a:t> </a:t>
            </a:r>
          </a:p>
          <a:p>
            <a:pPr algn="ctr"/>
            <a:r>
              <a:rPr lang="it-IT" sz="1500" dirty="0">
                <a:latin typeface="+mj-lt"/>
              </a:rPr>
              <a:t>Tali legami possono avere implicazioni</a:t>
            </a:r>
          </a:p>
          <a:p>
            <a:pPr algn="ctr"/>
            <a:r>
              <a:rPr lang="it-IT" sz="1500" dirty="0">
                <a:latin typeface="+mj-lt"/>
              </a:rPr>
              <a:t>sia positive che negative</a:t>
            </a:r>
          </a:p>
        </p:txBody>
      </p:sp>
      <p:sp>
        <p:nvSpPr>
          <p:cNvPr id="5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89502" y="1052736"/>
            <a:ext cx="8802978" cy="540060"/>
          </a:xfrm>
          <a:prstGeom prst="rect">
            <a:avLst/>
          </a:prstGeom>
        </p:spPr>
        <p:txBody>
          <a:bodyPr/>
          <a:lstStyle>
            <a:lvl1pPr algn="ctr" defTabSz="495092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71319">
              <a:lnSpc>
                <a:spcPts val="3975"/>
              </a:lnSpc>
              <a:defRPr/>
            </a:pPr>
            <a:r>
              <a:rPr lang="it-IT" sz="4500" b="1" dirty="0">
                <a:solidFill>
                  <a:srgbClr val="92D050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LEGAME FAMIGLIA - IMPRESA: </a:t>
            </a:r>
            <a:r>
              <a:rPr lang="it-IT" sz="4500" b="1" dirty="0">
                <a:solidFill>
                  <a:srgbClr val="FF0000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vincolo o opportunità?</a:t>
            </a:r>
          </a:p>
        </p:txBody>
      </p:sp>
      <p:sp>
        <p:nvSpPr>
          <p:cNvPr id="9" name="Rettangolo 8"/>
          <p:cNvSpPr/>
          <p:nvPr/>
        </p:nvSpPr>
        <p:spPr>
          <a:xfrm>
            <a:off x="4474810" y="2065708"/>
            <a:ext cx="4579799" cy="1615827"/>
          </a:xfrm>
          <a:prstGeom prst="rect">
            <a:avLst/>
          </a:prstGeom>
          <a:ln w="28575">
            <a:solidFill>
              <a:srgbClr val="3333CC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it-IT" sz="1350" dirty="0">
                <a:latin typeface="+mj-lt"/>
              </a:rPr>
              <a:t>Alcune famiglie hanno una visione dell’</a:t>
            </a:r>
            <a:r>
              <a:rPr lang="it-IT" sz="1350" b="1" dirty="0">
                <a:solidFill>
                  <a:srgbClr val="3333CC"/>
                </a:solidFill>
                <a:latin typeface="+mj-lt"/>
              </a:rPr>
              <a:t>IMPRESA</a:t>
            </a:r>
            <a:r>
              <a:rPr lang="it-IT" sz="1350" b="1" dirty="0">
                <a:latin typeface="+mj-lt"/>
              </a:rPr>
              <a:t> quale </a:t>
            </a:r>
            <a:r>
              <a:rPr lang="it-IT" sz="1500" b="1" dirty="0">
                <a:solidFill>
                  <a:srgbClr val="3333CC"/>
                </a:solidFill>
                <a:latin typeface="+mj-lt"/>
              </a:rPr>
              <a:t>ENTITÀ DISTINTA E RELATIVAMENTE AUTONOMA DALLA FAMIGLIA</a:t>
            </a:r>
            <a:r>
              <a:rPr lang="it-IT" sz="1350" b="1" dirty="0">
                <a:latin typeface="+mj-lt"/>
              </a:rPr>
              <a:t>, privilegiandone la continuità. </a:t>
            </a:r>
          </a:p>
          <a:p>
            <a:pPr algn="l"/>
            <a:r>
              <a:rPr lang="it-IT" sz="1350" dirty="0">
                <a:latin typeface="+mj-lt"/>
              </a:rPr>
              <a:t>Tale concezione si traduce, ad es., nella disponibilità all’apporto di </a:t>
            </a:r>
            <a:r>
              <a:rPr lang="it-IT" sz="1350" dirty="0">
                <a:solidFill>
                  <a:srgbClr val="3333CC"/>
                </a:solidFill>
                <a:latin typeface="+mj-lt"/>
              </a:rPr>
              <a:t>capitali non familiari </a:t>
            </a:r>
            <a:r>
              <a:rPr lang="it-IT" sz="1350" dirty="0">
                <a:latin typeface="+mj-lt"/>
              </a:rPr>
              <a:t>o nell’apertura al contributo di </a:t>
            </a:r>
            <a:r>
              <a:rPr lang="it-IT" sz="1350" dirty="0">
                <a:solidFill>
                  <a:srgbClr val="3333CC"/>
                </a:solidFill>
                <a:latin typeface="+mj-lt"/>
              </a:rPr>
              <a:t>manager esterni</a:t>
            </a:r>
            <a:r>
              <a:rPr lang="it-IT" sz="1350" dirty="0">
                <a:latin typeface="+mj-lt"/>
              </a:rPr>
              <a:t>, qualora risorse e competenze presenti in famiglia non siano sufficienti a garantire lo sviluppo dell’impresa.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4463988" y="4185084"/>
            <a:ext cx="4590621" cy="15465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it-IT" sz="1350" dirty="0">
                <a:latin typeface="+mj-lt"/>
              </a:rPr>
              <a:t>In altri casi </a:t>
            </a:r>
            <a:r>
              <a:rPr lang="it-IT" sz="1350" b="1" dirty="0">
                <a:solidFill>
                  <a:srgbClr val="FF0000"/>
                </a:solidFill>
                <a:latin typeface="+mj-lt"/>
              </a:rPr>
              <a:t>L’IMPRESA È UNO STRUMENTO A DISPOSIZIONE DELLA FAMIGLIA</a:t>
            </a:r>
            <a:r>
              <a:rPr lang="it-IT" sz="1350" b="1" dirty="0">
                <a:latin typeface="+mj-lt"/>
              </a:rPr>
              <a:t> per perseguire propri interessi</a:t>
            </a:r>
            <a:r>
              <a:rPr lang="it-IT" sz="1350" dirty="0">
                <a:latin typeface="+mj-lt"/>
              </a:rPr>
              <a:t>.</a:t>
            </a:r>
          </a:p>
          <a:p>
            <a:pPr algn="l"/>
            <a:r>
              <a:rPr lang="it-IT" sz="1350" dirty="0">
                <a:latin typeface="+mj-lt"/>
              </a:rPr>
              <a:t>In tali situazioni si riscontra, ad es., la </a:t>
            </a:r>
            <a:r>
              <a:rPr lang="it-IT" sz="1350" dirty="0">
                <a:solidFill>
                  <a:srgbClr val="FF0000"/>
                </a:solidFill>
                <a:latin typeface="+mj-lt"/>
              </a:rPr>
              <a:t>rinuncia a piani di sviluppo </a:t>
            </a:r>
            <a:r>
              <a:rPr lang="it-IT" sz="1350" dirty="0">
                <a:latin typeface="+mj-lt"/>
              </a:rPr>
              <a:t>che richiedano l’ingresso di soci non familiari, la ricerca di benefici a tutti i costi a vantaggio della famiglia (ad es., selezione di </a:t>
            </a:r>
            <a:r>
              <a:rPr lang="it-IT" sz="1350" dirty="0">
                <a:solidFill>
                  <a:srgbClr val="FF0000"/>
                </a:solidFill>
                <a:latin typeface="+mj-lt"/>
              </a:rPr>
              <a:t>manager esclusivamente familiari</a:t>
            </a:r>
            <a:r>
              <a:rPr lang="it-IT" sz="1350" dirty="0">
                <a:latin typeface="+mj-lt"/>
              </a:rPr>
              <a:t>, </a:t>
            </a:r>
            <a:r>
              <a:rPr lang="it-IT" sz="1350" dirty="0">
                <a:solidFill>
                  <a:srgbClr val="FF0000"/>
                </a:solidFill>
                <a:latin typeface="+mj-lt"/>
              </a:rPr>
              <a:t>abuso degli </a:t>
            </a:r>
            <a:r>
              <a:rPr lang="it-IT" sz="1350" dirty="0" err="1">
                <a:solidFill>
                  <a:srgbClr val="FF0000"/>
                </a:solidFill>
                <a:latin typeface="+mj-lt"/>
              </a:rPr>
              <a:t>asset</a:t>
            </a:r>
            <a:r>
              <a:rPr lang="it-IT" sz="1350" dirty="0">
                <a:solidFill>
                  <a:srgbClr val="FF0000"/>
                </a:solidFill>
                <a:latin typeface="+mj-lt"/>
              </a:rPr>
              <a:t> aziendali</a:t>
            </a:r>
            <a:r>
              <a:rPr lang="it-IT" sz="1350" dirty="0">
                <a:latin typeface="+mj-lt"/>
              </a:rPr>
              <a:t>, etc.). 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/>
          <a:srcRect l="75612" t="74548" r="4081"/>
          <a:stretch/>
        </p:blipFill>
        <p:spPr>
          <a:xfrm>
            <a:off x="3896925" y="2786981"/>
            <a:ext cx="540060" cy="67690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2"/>
          <a:srcRect l="2371" t="52944" r="75292" b="26407"/>
          <a:stretch/>
        </p:blipFill>
        <p:spPr>
          <a:xfrm>
            <a:off x="3869922" y="4776132"/>
            <a:ext cx="594066" cy="54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2845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-18510" y="994138"/>
            <a:ext cx="9162510" cy="490646"/>
          </a:xfrm>
          <a:prstGeom prst="rect">
            <a:avLst/>
          </a:prstGeom>
        </p:spPr>
        <p:txBody>
          <a:bodyPr/>
          <a:lstStyle>
            <a:lvl1pPr algn="ctr" defTabSz="495092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71319">
              <a:lnSpc>
                <a:spcPts val="3975"/>
              </a:lnSpc>
              <a:defRPr/>
            </a:pPr>
            <a:r>
              <a:rPr lang="it-IT" sz="3600" b="1" dirty="0">
                <a:solidFill>
                  <a:srgbClr val="3333CC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Il ciclo di vita dell’impresa familiare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45295" y="5738328"/>
            <a:ext cx="7172999" cy="2289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CERIF (Centro di ricerca sulle imprese di famiglia dell’Università Cattolica), 2011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6"/>
          <a:stretch/>
        </p:blipFill>
        <p:spPr>
          <a:xfrm>
            <a:off x="1439652" y="1545625"/>
            <a:ext cx="6048672" cy="416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62726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05526" y="2564904"/>
            <a:ext cx="7938882" cy="24468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>
            <a:spAutoFit/>
          </a:bodyPr>
          <a:lstStyle/>
          <a:p>
            <a:pPr algn="l"/>
            <a:r>
              <a:rPr lang="it-IT" sz="3000" b="1" dirty="0">
                <a:solidFill>
                  <a:srgbClr val="FF0000"/>
                </a:solidFill>
                <a:latin typeface="+mj-lt"/>
              </a:rPr>
              <a:t>Solo il 30% </a:t>
            </a:r>
            <a:r>
              <a:rPr lang="it-IT" sz="3000" b="1" dirty="0">
                <a:solidFill>
                  <a:srgbClr val="3333CC"/>
                </a:solidFill>
                <a:latin typeface="+mj-lt"/>
              </a:rPr>
              <a:t>delle imprese familiari italiane </a:t>
            </a:r>
          </a:p>
          <a:p>
            <a:pPr algn="l"/>
            <a:r>
              <a:rPr lang="it-IT" sz="3000" b="1" dirty="0">
                <a:solidFill>
                  <a:srgbClr val="FF0000"/>
                </a:solidFill>
                <a:latin typeface="+mj-lt"/>
              </a:rPr>
              <a:t>sopravvive al fondatore </a:t>
            </a:r>
          </a:p>
          <a:p>
            <a:pPr algn="l"/>
            <a:endParaRPr lang="it-IT" sz="3000" b="1" dirty="0">
              <a:solidFill>
                <a:srgbClr val="3333CC"/>
              </a:solidFill>
              <a:latin typeface="+mj-lt"/>
            </a:endParaRPr>
          </a:p>
          <a:p>
            <a:pPr algn="l"/>
            <a:r>
              <a:rPr lang="it-IT" sz="3000" b="1" dirty="0">
                <a:solidFill>
                  <a:srgbClr val="3333CC"/>
                </a:solidFill>
                <a:latin typeface="+mj-lt"/>
              </a:rPr>
              <a:t>e solo il </a:t>
            </a:r>
            <a:r>
              <a:rPr lang="it-IT" sz="3000" b="1" dirty="0">
                <a:solidFill>
                  <a:srgbClr val="FF0000"/>
                </a:solidFill>
                <a:latin typeface="+mj-lt"/>
              </a:rPr>
              <a:t>13% </a:t>
            </a:r>
            <a:r>
              <a:rPr lang="it-IT" sz="3000" b="1" dirty="0">
                <a:solidFill>
                  <a:srgbClr val="3333CC"/>
                </a:solidFill>
                <a:latin typeface="+mj-lt"/>
              </a:rPr>
              <a:t>arriva alla </a:t>
            </a:r>
            <a:r>
              <a:rPr lang="it-IT" sz="3000" b="1" dirty="0">
                <a:solidFill>
                  <a:srgbClr val="FF0000"/>
                </a:solidFill>
                <a:latin typeface="+mj-lt"/>
              </a:rPr>
              <a:t>3° generazione </a:t>
            </a:r>
          </a:p>
          <a:p>
            <a:pPr algn="l"/>
            <a:endParaRPr lang="it-IT" sz="2400" i="1" dirty="0">
              <a:solidFill>
                <a:srgbClr val="3333CC"/>
              </a:solidFill>
              <a:latin typeface="+mj-lt"/>
            </a:endParaRPr>
          </a:p>
          <a:p>
            <a:pPr algn="l"/>
            <a:r>
              <a:rPr lang="it-IT" sz="900" dirty="0">
                <a:solidFill>
                  <a:schemeClr val="tx1"/>
                </a:solidFill>
                <a:latin typeface="+mj-lt"/>
              </a:rPr>
              <a:t>Fonte: </a:t>
            </a:r>
            <a:r>
              <a:rPr lang="it-IT" sz="900" dirty="0" err="1">
                <a:solidFill>
                  <a:schemeClr val="tx1"/>
                </a:solidFill>
                <a:latin typeface="+mj-lt"/>
              </a:rPr>
              <a:t>AidAF</a:t>
            </a:r>
            <a:r>
              <a:rPr lang="it-IT" sz="900" dirty="0">
                <a:solidFill>
                  <a:schemeClr val="tx1"/>
                </a:solidFill>
                <a:latin typeface="+mj-lt"/>
              </a:rPr>
              <a:t> - Associazione Italiana delle Aziende Familiari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0" t="15351" r="63650" b="60500"/>
          <a:stretch/>
        </p:blipFill>
        <p:spPr>
          <a:xfrm>
            <a:off x="7601078" y="4385320"/>
            <a:ext cx="1286660" cy="1345149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143508" y="1160748"/>
            <a:ext cx="7668852" cy="1029912"/>
          </a:xfrm>
          <a:prstGeom prst="rect">
            <a:avLst/>
          </a:prstGeom>
        </p:spPr>
        <p:txBody>
          <a:bodyPr/>
          <a:lstStyle>
            <a:lvl1pPr algn="ctr" defTabSz="495092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71319">
              <a:lnSpc>
                <a:spcPts val="3975"/>
              </a:lnSpc>
              <a:defRPr/>
            </a:pPr>
            <a:r>
              <a:rPr lang="it-IT" sz="5400" b="1" dirty="0">
                <a:solidFill>
                  <a:schemeClr val="accent4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La continuità dopo la successione …</a:t>
            </a:r>
          </a:p>
        </p:txBody>
      </p:sp>
    </p:spTree>
    <p:extLst>
      <p:ext uri="{BB962C8B-B14F-4D97-AF65-F5344CB8AC3E}">
        <p14:creationId xmlns:p14="http://schemas.microsoft.com/office/powerpoint/2010/main" val="2993685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txBody>
          <a:bodyPr>
            <a:noAutofit/>
          </a:bodyPr>
          <a:lstStyle/>
          <a:p>
            <a:r>
              <a:rPr lang="it-IT" sz="2800" b="1" dirty="0">
                <a:solidFill>
                  <a:srgbClr val="9F0926"/>
                </a:solidFill>
              </a:rPr>
              <a:t>Residenti per Comune della Provincia di Macerata (1861-2019)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/>
        </p:nvGraphicFramePr>
        <p:xfrm>
          <a:off x="120317" y="589547"/>
          <a:ext cx="8927430" cy="5739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733719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89503" y="1937516"/>
            <a:ext cx="3618402" cy="26336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lvl="0" indent="0" algn="l" defTabSz="495092" eaLnBrk="1" fontAlgn="auto" latinLnBrk="0" hangingPunct="1">
              <a:lnSpc>
                <a:spcPts val="5300"/>
              </a:lnSpc>
              <a:spcAft>
                <a:spcPts val="0"/>
              </a:spcAft>
              <a:buClrTx/>
              <a:buSzTx/>
              <a:buFontTx/>
              <a:buNone/>
              <a:tabLst/>
              <a:defRPr sz="4800" b="1">
                <a:solidFill>
                  <a:srgbClr val="3333CC"/>
                </a:solidFill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it-IT" sz="3600" dirty="0">
                <a:sym typeface="Arial"/>
              </a:rPr>
              <a:t>Transizione imprenditoriale: </a:t>
            </a:r>
          </a:p>
          <a:p>
            <a:endParaRPr lang="it-IT" sz="3600" dirty="0">
              <a:sym typeface="Arial"/>
            </a:endParaRPr>
          </a:p>
          <a:p>
            <a:r>
              <a:rPr lang="it-IT" sz="3600" dirty="0">
                <a:sym typeface="Arial"/>
              </a:rPr>
              <a:t>ampia varietà </a:t>
            </a:r>
          </a:p>
          <a:p>
            <a:r>
              <a:rPr lang="it-IT" sz="3600" dirty="0">
                <a:sym typeface="Arial"/>
              </a:rPr>
              <a:t>di casistiche</a:t>
            </a:r>
          </a:p>
        </p:txBody>
      </p:sp>
      <p:sp>
        <p:nvSpPr>
          <p:cNvPr id="26" name="Rettangolo arrotondato 25"/>
          <p:cNvSpPr/>
          <p:nvPr/>
        </p:nvSpPr>
        <p:spPr>
          <a:xfrm>
            <a:off x="45295" y="5771796"/>
            <a:ext cx="1286345" cy="19548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Corbetta - </a:t>
            </a:r>
            <a:r>
              <a:rPr lang="it-IT" sz="600" dirty="0" err="1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Minichilli</a:t>
            </a: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2016 </a:t>
            </a:r>
          </a:p>
        </p:txBody>
      </p:sp>
      <p:sp>
        <p:nvSpPr>
          <p:cNvPr id="11" name="AutoShape 13">
            <a:extLst>
              <a:ext uri="{FF2B5EF4-FFF2-40B4-BE49-F238E27FC236}">
                <a16:creationId xmlns:a16="http://schemas.microsoft.com/office/drawing/2014/main" id="{EA3B6572-E0CE-4913-BD53-D96FF3EA52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607274" y="1436623"/>
            <a:ext cx="1935904" cy="1681952"/>
          </a:xfrm>
          <a:prstGeom prst="hexagon">
            <a:avLst>
              <a:gd name="adj" fmla="val 25552"/>
              <a:gd name="vf" fmla="val 115470"/>
            </a:avLst>
          </a:prstGeom>
          <a:solidFill>
            <a:srgbClr val="FF0000">
              <a:alpha val="89000"/>
            </a:srgbClr>
          </a:solidFill>
          <a:ln w="381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lIns="68339" tIns="34169" rIns="68339" bIns="34169" anchor="ctr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1. Passaggio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CON UN SOLO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SUCCESSORE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IMPEGNATO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NELLA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GESTIONE</a:t>
            </a:r>
          </a:p>
        </p:txBody>
      </p:sp>
      <p:sp>
        <p:nvSpPr>
          <p:cNvPr id="12" name="AutoShape 3">
            <a:extLst>
              <a:ext uri="{FF2B5EF4-FFF2-40B4-BE49-F238E27FC236}">
                <a16:creationId xmlns:a16="http://schemas.microsoft.com/office/drawing/2014/main" id="{66ECE203-5F86-4DF3-9C8B-52C22BE0B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4302" y="1468280"/>
            <a:ext cx="1932103" cy="1650294"/>
          </a:xfrm>
          <a:prstGeom prst="hexagon">
            <a:avLst>
              <a:gd name="adj" fmla="val 25502"/>
              <a:gd name="vf" fmla="val 115470"/>
            </a:avLst>
          </a:prstGeom>
          <a:solidFill>
            <a:srgbClr val="00B0F0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lIns="68339" tIns="34169" rIns="68339" bIns="3416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2.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Passaggio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CON PIÙ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SUCCESSO</a:t>
            </a:r>
            <a:r>
              <a:rPr lang="it-IT" altLang="it-IT" sz="120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RI</a:t>
            </a:r>
          </a:p>
        </p:txBody>
      </p:sp>
      <p:sp>
        <p:nvSpPr>
          <p:cNvPr id="15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0" y="975894"/>
            <a:ext cx="9162510" cy="49064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lvl="0" indent="0" algn="ctr" defTabSz="495092" eaLnBrk="1" fontAlgn="auto" latinLnBrk="0" hangingPunct="1">
              <a:lnSpc>
                <a:spcPts val="5300"/>
              </a:lnSpc>
              <a:spcAft>
                <a:spcPts val="0"/>
              </a:spcAft>
              <a:buClrTx/>
              <a:buSzTx/>
              <a:buFontTx/>
              <a:buNone/>
              <a:tabLst/>
              <a:defRPr sz="4800" b="1">
                <a:solidFill>
                  <a:srgbClr val="00B050"/>
                </a:solidFill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it-IT" sz="4050" dirty="0">
                <a:solidFill>
                  <a:schemeClr val="tx1"/>
                </a:solidFill>
                <a:sym typeface="Arial"/>
              </a:rPr>
              <a:t>LE CASISTICHE</a:t>
            </a:r>
          </a:p>
        </p:txBody>
      </p:sp>
      <p:sp>
        <p:nvSpPr>
          <p:cNvPr id="16" name="AutoShape 4">
            <a:extLst>
              <a:ext uri="{FF2B5EF4-FFF2-40B4-BE49-F238E27FC236}">
                <a16:creationId xmlns:a16="http://schemas.microsoft.com/office/drawing/2014/main" id="{592E2D4E-F4D2-409D-9487-12C6BD0C9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2126" y="4333374"/>
            <a:ext cx="1932103" cy="1650294"/>
          </a:xfrm>
          <a:prstGeom prst="hexagon">
            <a:avLst>
              <a:gd name="adj" fmla="val 25502"/>
              <a:gd name="vf" fmla="val 115470"/>
            </a:avLst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lIns="68339" tIns="34169" rIns="68339" bIns="3416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5. Passaggio 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con VENDITA 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DELL’AZIENDA</a:t>
            </a:r>
          </a:p>
        </p:txBody>
      </p:sp>
      <p:sp>
        <p:nvSpPr>
          <p:cNvPr id="18" name="AutoShape 4">
            <a:extLst>
              <a:ext uri="{FF2B5EF4-FFF2-40B4-BE49-F238E27FC236}">
                <a16:creationId xmlns:a16="http://schemas.microsoft.com/office/drawing/2014/main" id="{592E2D4E-F4D2-409D-9487-12C6BD0C9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0282" y="4322087"/>
            <a:ext cx="1932103" cy="1650294"/>
          </a:xfrm>
          <a:prstGeom prst="hexagon">
            <a:avLst>
              <a:gd name="adj" fmla="val 25502"/>
              <a:gd name="vf" fmla="val 115470"/>
            </a:avLst>
          </a:prstGeom>
          <a:solidFill>
            <a:schemeClr val="accent2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lIns="68339" tIns="34169" rIns="68339" bIns="3416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6. Passaggio 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inaspettato: 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la GESTIONE 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DELL’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IMPREVISTO</a:t>
            </a:r>
          </a:p>
        </p:txBody>
      </p:sp>
      <p:sp>
        <p:nvSpPr>
          <p:cNvPr id="19" name="AutoShape 5">
            <a:extLst>
              <a:ext uri="{FF2B5EF4-FFF2-40B4-BE49-F238E27FC236}">
                <a16:creationId xmlns:a16="http://schemas.microsoft.com/office/drawing/2014/main" id="{E30D98ED-293F-42D5-87B7-0A96E69B9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154" y="2897600"/>
            <a:ext cx="1935904" cy="1650294"/>
          </a:xfrm>
          <a:prstGeom prst="hexagon">
            <a:avLst>
              <a:gd name="adj" fmla="val 25552"/>
              <a:gd name="vf" fmla="val 115470"/>
            </a:avLst>
          </a:prstGeom>
          <a:solidFill>
            <a:srgbClr val="00B050">
              <a:alpha val="89000"/>
            </a:srgbClr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lIns="68339" tIns="34169" rIns="68339" bIns="3416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3. Passaggio 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con gestione 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affidata ad un 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MANAGER </a:t>
            </a:r>
          </a:p>
          <a:p>
            <a:pPr algn="ctr"/>
            <a:r>
              <a:rPr 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</a:rPr>
              <a:t>NON FAMILIARE</a:t>
            </a:r>
          </a:p>
        </p:txBody>
      </p:sp>
      <p:sp>
        <p:nvSpPr>
          <p:cNvPr id="20" name="AutoShape 7">
            <a:extLst>
              <a:ext uri="{FF2B5EF4-FFF2-40B4-BE49-F238E27FC236}">
                <a16:creationId xmlns:a16="http://schemas.microsoft.com/office/drawing/2014/main" id="{1A7DC263-CC94-4560-B00E-0DF8F761A72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027993" y="2993128"/>
            <a:ext cx="1935905" cy="1650294"/>
          </a:xfrm>
          <a:prstGeom prst="hexagon">
            <a:avLst>
              <a:gd name="adj" fmla="val 25552"/>
              <a:gd name="vf" fmla="val 115470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lIns="68339" tIns="34169" rIns="68339" bIns="3416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4. </a:t>
            </a:r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Passaggio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con RIASSETTI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PROPRIETARI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(ed eventuale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intervento di soci </a:t>
            </a:r>
          </a:p>
          <a:p>
            <a:pPr algn="ctr"/>
            <a:r>
              <a:rPr lang="it-IT" altLang="it-IT" sz="1350" b="1" dirty="0">
                <a:solidFill>
                  <a:schemeClr val="bg1"/>
                </a:solidFill>
                <a:latin typeface="Proxima Nova" panose="02000506030000020004"/>
                <a:ea typeface="ヒラギノ角ゴ ProN W3" pitchFamily="-32" charset="-128"/>
                <a:sym typeface="Gill Sans" pitchFamily="34" charset="0"/>
              </a:rPr>
              <a:t>non familiari)</a:t>
            </a:r>
          </a:p>
        </p:txBody>
      </p:sp>
    </p:spTree>
    <p:extLst>
      <p:ext uri="{BB962C8B-B14F-4D97-AF65-F5344CB8AC3E}">
        <p14:creationId xmlns:p14="http://schemas.microsoft.com/office/powerpoint/2010/main" val="344908598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35496" y="890719"/>
            <a:ext cx="9019002" cy="490646"/>
          </a:xfrm>
          <a:prstGeom prst="rect">
            <a:avLst/>
          </a:prstGeom>
        </p:spPr>
        <p:txBody>
          <a:bodyPr/>
          <a:lstStyle>
            <a:lvl1pPr algn="ctr" defTabSz="495092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71319">
              <a:defRPr/>
            </a:pPr>
            <a:r>
              <a:rPr lang="it-IT" sz="3000" b="1" dirty="0">
                <a:solidFill>
                  <a:srgbClr val="3333CC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La successione: tra rischi e opportunità</a:t>
            </a:r>
          </a:p>
        </p:txBody>
      </p:sp>
      <p:sp>
        <p:nvSpPr>
          <p:cNvPr id="2" name="Rettangolo 1"/>
          <p:cNvSpPr/>
          <p:nvPr/>
        </p:nvSpPr>
        <p:spPr>
          <a:xfrm>
            <a:off x="211016" y="1390703"/>
            <a:ext cx="8667963" cy="4547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it-IT" sz="2100" dirty="0">
                <a:latin typeface="+mj-lt"/>
              </a:rPr>
              <a:t>Il momento della successione può rappresentare una situazione di crisi e di rischio, ma anche offrire nuove opportunità. </a:t>
            </a:r>
          </a:p>
          <a:p>
            <a:pPr algn="l"/>
            <a:endParaRPr lang="it-IT" sz="2100" dirty="0">
              <a:latin typeface="+mj-lt"/>
            </a:endParaRPr>
          </a:p>
          <a:p>
            <a:pPr algn="ctr"/>
            <a:r>
              <a:rPr lang="it-IT" sz="2100" dirty="0">
                <a:latin typeface="+mj-lt"/>
              </a:rPr>
              <a:t>È un momento nel quale valutare: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2100" dirty="0">
                <a:latin typeface="+mj-lt"/>
              </a:rPr>
              <a:t>l’adeguatezza della </a:t>
            </a:r>
            <a:r>
              <a:rPr lang="it-IT" sz="2100" b="1" dirty="0">
                <a:latin typeface="+mj-lt"/>
              </a:rPr>
              <a:t>strategia aziendale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2100" dirty="0">
                <a:latin typeface="+mj-lt"/>
              </a:rPr>
              <a:t>il </a:t>
            </a:r>
            <a:r>
              <a:rPr lang="it-IT" sz="2100" b="1" dirty="0">
                <a:latin typeface="+mj-lt"/>
              </a:rPr>
              <a:t>modello di business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2100" dirty="0">
                <a:latin typeface="+mj-lt"/>
              </a:rPr>
              <a:t>i </a:t>
            </a:r>
            <a:r>
              <a:rPr lang="it-IT" sz="2100" b="1" dirty="0">
                <a:latin typeface="+mj-lt"/>
              </a:rPr>
              <a:t>fabbisogni e le prospettive </a:t>
            </a:r>
            <a:r>
              <a:rPr lang="it-IT" sz="2100" dirty="0">
                <a:latin typeface="+mj-lt"/>
              </a:rPr>
              <a:t>dell’impresa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2100" dirty="0">
                <a:latin typeface="+mj-lt"/>
              </a:rPr>
              <a:t>la </a:t>
            </a:r>
            <a:r>
              <a:rPr lang="it-IT" sz="2100" b="1" dirty="0">
                <a:latin typeface="+mj-lt"/>
              </a:rPr>
              <a:t>necessità di una maggiore professionalizzazione </a:t>
            </a:r>
            <a:r>
              <a:rPr lang="it-IT" sz="2100" dirty="0">
                <a:latin typeface="+mj-lt"/>
              </a:rPr>
              <a:t>della “famiglia” (o del gruppo che storicamente ha gestito l’azienda) o una </a:t>
            </a:r>
            <a:r>
              <a:rPr lang="it-IT" sz="2100" b="1" dirty="0">
                <a:latin typeface="+mj-lt"/>
              </a:rPr>
              <a:t>trasformazione manageriale </a:t>
            </a:r>
            <a:r>
              <a:rPr lang="it-IT" sz="2100" dirty="0">
                <a:latin typeface="+mj-lt"/>
              </a:rPr>
              <a:t>dell’impresa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2100" dirty="0">
                <a:latin typeface="+mj-lt"/>
              </a:rPr>
              <a:t>l’introduzione di </a:t>
            </a:r>
            <a:r>
              <a:rPr lang="it-IT" sz="2100" b="1" dirty="0">
                <a:latin typeface="+mj-lt"/>
              </a:rPr>
              <a:t>nuove competenze </a:t>
            </a:r>
            <a:r>
              <a:rPr lang="it-IT" sz="2100" dirty="0">
                <a:latin typeface="+mj-lt"/>
              </a:rPr>
              <a:t>di cui i successori potrebbero essere portatori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/>
          <a:srcRect l="17046" r="13171" b="6800"/>
          <a:stretch/>
        </p:blipFill>
        <p:spPr>
          <a:xfrm>
            <a:off x="6786246" y="1808820"/>
            <a:ext cx="2268252" cy="217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060439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899592" y="1400988"/>
            <a:ext cx="8236818" cy="4092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spcAft>
                <a:spcPts val="450"/>
              </a:spcAft>
              <a:buClr>
                <a:srgbClr val="FF0000"/>
              </a:buClr>
              <a:buSzPct val="120000"/>
            </a:pPr>
            <a:r>
              <a:rPr lang="it-IT" sz="2400" dirty="0">
                <a:latin typeface="+mj-lt"/>
              </a:rPr>
              <a:t>Una ricerca CERIF ne individua 4: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250" b="1" dirty="0">
                <a:solidFill>
                  <a:srgbClr val="FF0000"/>
                </a:solidFill>
                <a:latin typeface="+mj-lt"/>
              </a:rPr>
              <a:t>DINAMICO</a:t>
            </a:r>
            <a:r>
              <a:rPr lang="it-IT" b="1" dirty="0">
                <a:latin typeface="+mj-lt"/>
              </a:rPr>
              <a:t>: </a:t>
            </a:r>
            <a:r>
              <a:rPr lang="it-IT" sz="1725" dirty="0">
                <a:latin typeface="+mj-lt"/>
              </a:rPr>
              <a:t>stimolato da elementi di discontinuità interni (o esterni) messi in atto dal successore, ma pianificati nell’ambito di un processo di transizione realizzato per tempo e con efficacia (es. </a:t>
            </a:r>
            <a:r>
              <a:rPr lang="it-IT" sz="1725" dirty="0" err="1">
                <a:latin typeface="+mj-lt"/>
              </a:rPr>
              <a:t>digital</a:t>
            </a:r>
            <a:r>
              <a:rPr lang="it-IT" sz="1725" dirty="0">
                <a:latin typeface="+mj-lt"/>
              </a:rPr>
              <a:t> </a:t>
            </a:r>
            <a:r>
              <a:rPr lang="it-IT" sz="1725" dirty="0" err="1">
                <a:latin typeface="+mj-lt"/>
              </a:rPr>
              <a:t>transformation</a:t>
            </a:r>
            <a:r>
              <a:rPr lang="it-IT" sz="1725" dirty="0">
                <a:latin typeface="+mj-lt"/>
              </a:rPr>
              <a:t>, internazionalizzazione, </a:t>
            </a:r>
            <a:r>
              <a:rPr lang="it-IT" sz="1725" dirty="0" err="1">
                <a:latin typeface="+mj-lt"/>
              </a:rPr>
              <a:t>etc</a:t>
            </a:r>
            <a:r>
              <a:rPr lang="it-IT" sz="1725" dirty="0">
                <a:latin typeface="+mj-lt"/>
              </a:rPr>
              <a:t>).</a:t>
            </a:r>
          </a:p>
          <a:p>
            <a:pPr marL="342900" indent="-342900">
              <a:buFont typeface="+mj-lt"/>
              <a:buAutoNum type="arabicPeriod"/>
            </a:pPr>
            <a:endParaRPr lang="it-IT" dirty="0">
              <a:latin typeface="+mj-lt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2250" b="1" dirty="0">
                <a:solidFill>
                  <a:srgbClr val="FF0000"/>
                </a:solidFill>
                <a:latin typeface="+mj-lt"/>
              </a:rPr>
              <a:t>IMPROVVISO / TRAUMATICO:</a:t>
            </a:r>
            <a:r>
              <a:rPr lang="it-IT" sz="2250" b="1" dirty="0">
                <a:latin typeface="+mj-lt"/>
              </a:rPr>
              <a:t> </a:t>
            </a:r>
            <a:r>
              <a:rPr lang="it-IT" dirty="0">
                <a:latin typeface="+mj-lt"/>
              </a:rPr>
              <a:t>causato dalla scomparsa improvvisa del fondatore / titolare.</a:t>
            </a:r>
          </a:p>
          <a:p>
            <a:pPr marL="342900" indent="-342900">
              <a:buFont typeface="+mj-lt"/>
              <a:buAutoNum type="arabicPeriod"/>
            </a:pPr>
            <a:endParaRPr lang="it-IT" dirty="0">
              <a:latin typeface="+mj-lt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2250" b="1" dirty="0">
                <a:solidFill>
                  <a:srgbClr val="FF0000"/>
                </a:solidFill>
                <a:latin typeface="+mj-lt"/>
              </a:rPr>
              <a:t>RITIRO: </a:t>
            </a:r>
            <a:r>
              <a:rPr lang="it-IT" dirty="0">
                <a:latin typeface="+mj-lt"/>
              </a:rPr>
              <a:t>quando il fondatore / titolare passa il testimone al successore ritirandosi totalmente dall’attività.</a:t>
            </a:r>
          </a:p>
          <a:p>
            <a:pPr marL="342900" indent="-342900">
              <a:buFont typeface="+mj-lt"/>
              <a:buAutoNum type="arabicPeriod"/>
            </a:pPr>
            <a:endParaRPr lang="it-IT" dirty="0">
              <a:latin typeface="+mj-lt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2250" b="1" dirty="0">
                <a:solidFill>
                  <a:srgbClr val="FF0000"/>
                </a:solidFill>
                <a:latin typeface="+mj-lt"/>
              </a:rPr>
              <a:t>LASCIA E RIPRENDI: </a:t>
            </a:r>
            <a:r>
              <a:rPr lang="it-IT" sz="1725" dirty="0">
                <a:latin typeface="+mj-lt"/>
              </a:rPr>
              <a:t>un continuo «tira e molla» tra senior e successore accompagnato da deleghe incomplete, ridotta autonomia, tempi lunghi e indefiniti.</a:t>
            </a:r>
          </a:p>
        </p:txBody>
      </p:sp>
      <p:sp>
        <p:nvSpPr>
          <p:cNvPr id="3" name="Rettangolo arrotondato 2"/>
          <p:cNvSpPr/>
          <p:nvPr/>
        </p:nvSpPr>
        <p:spPr>
          <a:xfrm>
            <a:off x="5769931" y="5697252"/>
            <a:ext cx="3284567" cy="324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CERIF (Centro di ricerca sulle imprese di famiglia dell’Università Cattolica), 2019</a:t>
            </a:r>
          </a:p>
        </p:txBody>
      </p:sp>
      <p:sp>
        <p:nvSpPr>
          <p:cNvPr id="4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-18510" y="890719"/>
            <a:ext cx="9162510" cy="49064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lvl="0" indent="0" algn="ctr" defTabSz="495092" eaLnBrk="1" fontAlgn="auto" latinLnBrk="0" hangingPunct="1">
              <a:lnSpc>
                <a:spcPts val="5300"/>
              </a:lnSpc>
              <a:spcAft>
                <a:spcPts val="0"/>
              </a:spcAft>
              <a:buClrTx/>
              <a:buSzTx/>
              <a:buFontTx/>
              <a:buNone/>
              <a:tabLst/>
              <a:defRPr sz="4800" b="1">
                <a:solidFill>
                  <a:srgbClr val="00B050"/>
                </a:solidFill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it-IT" sz="3000" dirty="0">
                <a:solidFill>
                  <a:srgbClr val="0070C0"/>
                </a:solidFill>
                <a:sym typeface="Arial"/>
              </a:rPr>
              <a:t>Il passaggio delle consegne: VARIE MODALITA’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110" r="28262" b="72945"/>
          <a:stretch/>
        </p:blipFill>
        <p:spPr>
          <a:xfrm>
            <a:off x="260119" y="2038458"/>
            <a:ext cx="639473" cy="675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/>
          <a:srcRect l="71740" t="50000" r="7726" b="29467"/>
          <a:stretch/>
        </p:blipFill>
        <p:spPr>
          <a:xfrm>
            <a:off x="150830" y="3212976"/>
            <a:ext cx="675000" cy="67500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71740" t="72093" r="7726" b="6519"/>
          <a:stretch/>
        </p:blipFill>
        <p:spPr>
          <a:xfrm>
            <a:off x="214725" y="5022252"/>
            <a:ext cx="647986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37839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in diagonale 1"/>
          <p:cNvSpPr/>
          <p:nvPr/>
        </p:nvSpPr>
        <p:spPr>
          <a:xfrm>
            <a:off x="5004048" y="2348880"/>
            <a:ext cx="3780420" cy="1080120"/>
          </a:xfrm>
          <a:prstGeom prst="round2DiagRect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500" b="1" dirty="0">
                <a:latin typeface="+mj-lt"/>
              </a:rPr>
              <a:t>La maturazione personale dei figli</a:t>
            </a:r>
            <a:r>
              <a:rPr lang="it-IT" sz="1500" dirty="0">
                <a:latin typeface="+mj-lt"/>
              </a:rPr>
              <a:t> </a:t>
            </a:r>
          </a:p>
          <a:p>
            <a:pPr algn="ctr"/>
            <a:r>
              <a:rPr lang="it-IT" sz="1500" dirty="0">
                <a:latin typeface="+mj-lt"/>
              </a:rPr>
              <a:t>formazione scolastica e professionale,</a:t>
            </a:r>
          </a:p>
          <a:p>
            <a:pPr algn="ctr"/>
            <a:r>
              <a:rPr lang="it-IT" sz="1500" dirty="0">
                <a:latin typeface="+mj-lt"/>
              </a:rPr>
              <a:t>ricerca della “vocazione”, formazione del</a:t>
            </a:r>
          </a:p>
          <a:p>
            <a:pPr algn="ctr"/>
            <a:r>
              <a:rPr lang="it-IT" sz="1500" dirty="0">
                <a:latin typeface="+mj-lt"/>
              </a:rPr>
              <a:t>carattere dei successori</a:t>
            </a:r>
          </a:p>
        </p:txBody>
      </p:sp>
      <p:sp>
        <p:nvSpPr>
          <p:cNvPr id="3" name="Ovale 2"/>
          <p:cNvSpPr/>
          <p:nvPr/>
        </p:nvSpPr>
        <p:spPr>
          <a:xfrm>
            <a:off x="4639047" y="2351338"/>
            <a:ext cx="378042" cy="25739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b="1" dirty="0">
                <a:latin typeface="+mj-lt"/>
              </a:rPr>
              <a:t>1</a:t>
            </a:r>
          </a:p>
        </p:txBody>
      </p:sp>
      <p:sp>
        <p:nvSpPr>
          <p:cNvPr id="9" name="Rettangolo con angoli arrotondati in diagonale 8"/>
          <p:cNvSpPr/>
          <p:nvPr/>
        </p:nvSpPr>
        <p:spPr>
          <a:xfrm>
            <a:off x="5004048" y="3653068"/>
            <a:ext cx="3780420" cy="532016"/>
          </a:xfrm>
          <a:prstGeom prst="round2Diag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500" b="1" dirty="0">
                <a:latin typeface="+mj-lt"/>
              </a:rPr>
              <a:t>L’ingresso e la carriera </a:t>
            </a:r>
          </a:p>
          <a:p>
            <a:pPr algn="ctr"/>
            <a:r>
              <a:rPr lang="it-IT" sz="1500" b="1" dirty="0">
                <a:latin typeface="+mj-lt"/>
              </a:rPr>
              <a:t>nell’azienda di famiglia</a:t>
            </a:r>
          </a:p>
        </p:txBody>
      </p:sp>
      <p:sp>
        <p:nvSpPr>
          <p:cNvPr id="10" name="Ovale 9"/>
          <p:cNvSpPr/>
          <p:nvPr/>
        </p:nvSpPr>
        <p:spPr>
          <a:xfrm>
            <a:off x="4680012" y="3609064"/>
            <a:ext cx="378042" cy="2573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b="1" dirty="0">
                <a:latin typeface="+mj-lt"/>
              </a:rPr>
              <a:t>2</a:t>
            </a:r>
          </a:p>
        </p:txBody>
      </p:sp>
      <p:sp>
        <p:nvSpPr>
          <p:cNvPr id="11" name="Rettangolo con angoli arrotondati in diagonale 10"/>
          <p:cNvSpPr/>
          <p:nvPr/>
        </p:nvSpPr>
        <p:spPr>
          <a:xfrm>
            <a:off x="5004048" y="4409152"/>
            <a:ext cx="3780420" cy="532016"/>
          </a:xfrm>
          <a:prstGeom prst="round2DiagRect">
            <a:avLst/>
          </a:prstGeom>
          <a:solidFill>
            <a:schemeClr val="bg1"/>
          </a:solidFill>
          <a:ln w="57150">
            <a:solidFill>
              <a:srgbClr val="66FF33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500" b="1" dirty="0">
                <a:latin typeface="+mj-lt"/>
              </a:rPr>
              <a:t>La «convivenza» </a:t>
            </a:r>
            <a:r>
              <a:rPr lang="it-IT" sz="1500" i="1" dirty="0">
                <a:latin typeface="+mj-lt"/>
              </a:rPr>
              <a:t>(non sempre pacifica)</a:t>
            </a:r>
          </a:p>
          <a:p>
            <a:pPr algn="ctr"/>
            <a:r>
              <a:rPr lang="it-IT" sz="1500" b="1" dirty="0">
                <a:latin typeface="+mj-lt"/>
              </a:rPr>
              <a:t>tra le diverse generazioni</a:t>
            </a:r>
          </a:p>
        </p:txBody>
      </p:sp>
      <p:sp>
        <p:nvSpPr>
          <p:cNvPr id="12" name="Ovale 11"/>
          <p:cNvSpPr/>
          <p:nvPr/>
        </p:nvSpPr>
        <p:spPr>
          <a:xfrm>
            <a:off x="4680012" y="4347102"/>
            <a:ext cx="378042" cy="257391"/>
          </a:xfrm>
          <a:prstGeom prst="ellipse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b="1" dirty="0">
                <a:latin typeface="+mj-lt"/>
              </a:rPr>
              <a:t>3</a:t>
            </a:r>
          </a:p>
        </p:txBody>
      </p:sp>
      <p:sp>
        <p:nvSpPr>
          <p:cNvPr id="13" name="Rettangolo con angoli arrotondati in diagonale 12"/>
          <p:cNvSpPr/>
          <p:nvPr/>
        </p:nvSpPr>
        <p:spPr>
          <a:xfrm>
            <a:off x="5004048" y="5176534"/>
            <a:ext cx="3780420" cy="532016"/>
          </a:xfrm>
          <a:prstGeom prst="round2DiagRect">
            <a:avLst/>
          </a:prstGeom>
          <a:solidFill>
            <a:schemeClr val="bg1"/>
          </a:solidFill>
          <a:ln w="57150">
            <a:solidFill>
              <a:srgbClr val="0099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500" b="1" dirty="0">
                <a:latin typeface="+mj-lt"/>
              </a:rPr>
              <a:t>Il «passaggio del testimone»</a:t>
            </a:r>
          </a:p>
        </p:txBody>
      </p:sp>
      <p:sp>
        <p:nvSpPr>
          <p:cNvPr id="14" name="Ovale 13"/>
          <p:cNvSpPr/>
          <p:nvPr/>
        </p:nvSpPr>
        <p:spPr>
          <a:xfrm>
            <a:off x="4700820" y="5049180"/>
            <a:ext cx="378042" cy="257391"/>
          </a:xfrm>
          <a:prstGeom prst="ellips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b="1" dirty="0">
                <a:latin typeface="+mj-lt"/>
              </a:rPr>
              <a:t>4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7876165" y="5771796"/>
            <a:ext cx="1286345" cy="19548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Corbetta - </a:t>
            </a:r>
            <a:r>
              <a:rPr lang="it-IT" sz="600" dirty="0" err="1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Minichilli</a:t>
            </a: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2016 </a:t>
            </a:r>
          </a:p>
        </p:txBody>
      </p:sp>
      <p:sp>
        <p:nvSpPr>
          <p:cNvPr id="15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99301" y="944724"/>
            <a:ext cx="4249501" cy="1029912"/>
          </a:xfrm>
          <a:prstGeom prst="rect">
            <a:avLst/>
          </a:prstGeom>
        </p:spPr>
        <p:txBody>
          <a:bodyPr/>
          <a:lstStyle>
            <a:lvl1pPr algn="ctr" defTabSz="495092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71319">
              <a:lnSpc>
                <a:spcPts val="3975"/>
              </a:lnSpc>
              <a:defRPr/>
            </a:pPr>
            <a:r>
              <a:rPr lang="it-IT" sz="3600" b="1" dirty="0">
                <a:solidFill>
                  <a:srgbClr val="0070C0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PASSAGGIO GENERAZIONALE</a:t>
            </a:r>
          </a:p>
        </p:txBody>
      </p:sp>
      <p:sp>
        <p:nvSpPr>
          <p:cNvPr id="18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4348801" y="986335"/>
            <a:ext cx="4705697" cy="102587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lvl="0" indent="0" algn="ctr" defTabSz="495092" eaLnBrk="1" fontAlgn="auto" latinLnBrk="0" hangingPunct="1">
              <a:lnSpc>
                <a:spcPts val="5300"/>
              </a:lnSpc>
              <a:spcAft>
                <a:spcPts val="0"/>
              </a:spcAft>
              <a:buClrTx/>
              <a:buSzTx/>
              <a:buFontTx/>
              <a:buNone/>
              <a:tabLst/>
              <a:defRPr sz="4800" b="1">
                <a:solidFill>
                  <a:srgbClr val="00B050"/>
                </a:solidFill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it-IT" sz="3600" dirty="0">
                <a:solidFill>
                  <a:schemeClr val="tx1"/>
                </a:solidFill>
                <a:sym typeface="Arial"/>
              </a:rPr>
              <a:t>UN PROCESSO </a:t>
            </a:r>
          </a:p>
          <a:p>
            <a:r>
              <a:rPr lang="it-IT" sz="3300" dirty="0">
                <a:solidFill>
                  <a:schemeClr val="tx1"/>
                </a:solidFill>
                <a:sym typeface="Arial"/>
              </a:rPr>
              <a:t>CON DIFFERENTI FASI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133377" y="2076599"/>
            <a:ext cx="4384617" cy="3790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sz="1350" dirty="0">
                <a:latin typeface="+mj-lt"/>
              </a:rPr>
              <a:t>Il passaggio generazionale è solo </a:t>
            </a:r>
            <a:r>
              <a:rPr lang="it-IT" sz="1350" b="1" dirty="0">
                <a:latin typeface="+mj-lt"/>
              </a:rPr>
              <a:t>l’ultima FASE di un PROCESSO</a:t>
            </a:r>
          </a:p>
          <a:p>
            <a:pPr marL="257175" indent="-257175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1350" dirty="0">
                <a:latin typeface="+mj-lt"/>
              </a:rPr>
              <a:t>che </a:t>
            </a:r>
            <a:r>
              <a:rPr lang="it-IT" sz="1350" b="1" dirty="0">
                <a:latin typeface="+mj-lt"/>
              </a:rPr>
              <a:t>si svolge in un periodo di tempo </a:t>
            </a:r>
            <a:r>
              <a:rPr lang="it-IT" sz="1350" dirty="0">
                <a:latin typeface="+mj-lt"/>
              </a:rPr>
              <a:t>che può durare decenni</a:t>
            </a:r>
          </a:p>
          <a:p>
            <a:pPr marL="257175" indent="-257175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1350" dirty="0">
                <a:latin typeface="+mj-lt"/>
              </a:rPr>
              <a:t>che inizia quando i </a:t>
            </a:r>
            <a:r>
              <a:rPr lang="it-IT" sz="1350" b="1" dirty="0">
                <a:latin typeface="+mj-lt"/>
              </a:rPr>
              <a:t>figli sono ancora in giovane età</a:t>
            </a:r>
            <a:endParaRPr lang="it-IT" sz="1350" dirty="0">
              <a:latin typeface="+mj-lt"/>
            </a:endParaRPr>
          </a:p>
          <a:p>
            <a:pPr marL="257175" indent="-257175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1350" dirty="0">
                <a:latin typeface="+mj-lt"/>
              </a:rPr>
              <a:t>che continua, di norma, con un </a:t>
            </a:r>
            <a:r>
              <a:rPr lang="it-IT" sz="1350" b="1" dirty="0">
                <a:latin typeface="+mj-lt"/>
              </a:rPr>
              <a:t>periodo di convivenza tra genitori e figli</a:t>
            </a:r>
            <a:endParaRPr lang="it-IT" sz="1350" dirty="0">
              <a:latin typeface="+mj-lt"/>
            </a:endParaRPr>
          </a:p>
          <a:p>
            <a:pPr marL="257175" indent="-257175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1350" dirty="0">
                <a:latin typeface="+mj-lt"/>
              </a:rPr>
              <a:t>che termina quando la </a:t>
            </a:r>
            <a:r>
              <a:rPr lang="it-IT" sz="1350" b="1" dirty="0">
                <a:latin typeface="+mj-lt"/>
              </a:rPr>
              <a:t>nuova generazione assume il controllo dell’azienda </a:t>
            </a:r>
            <a:r>
              <a:rPr lang="it-IT" sz="1350" dirty="0">
                <a:latin typeface="+mj-lt"/>
              </a:rPr>
              <a:t>con un nuovo assetto proprietario in capo ai successori, e un nuovo assetto nel governo e nella direzione dell’azienda</a:t>
            </a:r>
          </a:p>
          <a:p>
            <a:pPr algn="l"/>
            <a:endParaRPr lang="it-IT" sz="1350" dirty="0">
              <a:latin typeface="+mj-lt"/>
            </a:endParaRPr>
          </a:p>
          <a:p>
            <a:pPr algn="l"/>
            <a:r>
              <a:rPr lang="it-IT" sz="1350" dirty="0">
                <a:latin typeface="+mj-lt"/>
              </a:rPr>
              <a:t>RISULTA NECESSARIO introdurre </a:t>
            </a:r>
            <a:r>
              <a:rPr lang="it-IT" sz="1500" b="1" dirty="0">
                <a:latin typeface="+mj-lt"/>
              </a:rPr>
              <a:t>ELEMENTI DI RAZIONALITÀ </a:t>
            </a:r>
            <a:r>
              <a:rPr lang="it-IT" sz="1350" dirty="0">
                <a:latin typeface="+mj-lt"/>
              </a:rPr>
              <a:t>in un ambito a volte </a:t>
            </a:r>
            <a:r>
              <a:rPr lang="it-IT" sz="1500" b="1" dirty="0">
                <a:latin typeface="+mj-lt"/>
              </a:rPr>
              <a:t>considerato più personale, che non aziendale.</a:t>
            </a:r>
          </a:p>
        </p:txBody>
      </p:sp>
    </p:spTree>
    <p:extLst>
      <p:ext uri="{BB962C8B-B14F-4D97-AF65-F5344CB8AC3E}">
        <p14:creationId xmlns:p14="http://schemas.microsoft.com/office/powerpoint/2010/main" val="424564803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548544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97514" y="2690614"/>
            <a:ext cx="5994666" cy="205344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it-IT" sz="2700" dirty="0">
                <a:latin typeface="+mj-lt"/>
              </a:rPr>
              <a:t>Le nuove generazioni possono spingere l’impresa verso il </a:t>
            </a:r>
            <a:r>
              <a:rPr lang="it-IT" sz="2700" b="1" dirty="0">
                <a:latin typeface="+mj-lt"/>
              </a:rPr>
              <a:t>cambiamento</a:t>
            </a:r>
            <a:r>
              <a:rPr lang="it-IT" sz="2700" dirty="0">
                <a:latin typeface="+mj-lt"/>
              </a:rPr>
              <a:t>, </a:t>
            </a:r>
          </a:p>
          <a:p>
            <a:pPr algn="l">
              <a:lnSpc>
                <a:spcPct val="120000"/>
              </a:lnSpc>
            </a:pPr>
            <a:r>
              <a:rPr lang="it-IT" sz="2700" dirty="0">
                <a:latin typeface="+mj-lt"/>
              </a:rPr>
              <a:t>approcciare </a:t>
            </a:r>
            <a:r>
              <a:rPr lang="it-IT" sz="2700" b="1" dirty="0">
                <a:latin typeface="+mj-lt"/>
              </a:rPr>
              <a:t>nuove tecnologie</a:t>
            </a:r>
            <a:r>
              <a:rPr lang="it-IT" sz="2700" dirty="0">
                <a:latin typeface="+mj-lt"/>
              </a:rPr>
              <a:t> e </a:t>
            </a:r>
            <a:r>
              <a:rPr lang="it-IT" sz="2700" b="1" dirty="0">
                <a:latin typeface="+mj-lt"/>
              </a:rPr>
              <a:t>modelli di business</a:t>
            </a:r>
            <a:r>
              <a:rPr lang="it-IT" sz="2700" dirty="0">
                <a:latin typeface="+mj-lt"/>
              </a:rPr>
              <a:t>, affrontare la </a:t>
            </a:r>
            <a:r>
              <a:rPr lang="it-IT" sz="2700" b="1" dirty="0">
                <a:latin typeface="+mj-lt"/>
              </a:rPr>
              <a:t>rivoluzione digitale!</a:t>
            </a:r>
          </a:p>
        </p:txBody>
      </p:sp>
      <p:sp>
        <p:nvSpPr>
          <p:cNvPr id="4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35496" y="890719"/>
            <a:ext cx="9019002" cy="490646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txBody>
          <a:bodyPr/>
          <a:lstStyle>
            <a:lvl1pPr algn="ctr" defTabSz="495092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71319">
              <a:defRPr/>
            </a:pPr>
            <a:r>
              <a:rPr lang="it-IT" sz="3000" b="1" dirty="0">
                <a:solidFill>
                  <a:srgbClr val="3333CC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La successione: tra rischi e opportunità</a:t>
            </a:r>
          </a:p>
        </p:txBody>
      </p:sp>
      <p:sp>
        <p:nvSpPr>
          <p:cNvPr id="5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89502" y="1767454"/>
            <a:ext cx="8586954" cy="581426"/>
          </a:xfrm>
          <a:prstGeom prst="rect">
            <a:avLst/>
          </a:prstGeom>
          <a:solidFill>
            <a:schemeClr val="bg1">
              <a:alpha val="93000"/>
            </a:schemeClr>
          </a:solidFill>
        </p:spPr>
        <p:txBody>
          <a:bodyPr anchor="ctr" anchorCtr="1"/>
          <a:lstStyle>
            <a:lvl1pPr algn="ctr" defTabSz="495092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71319">
              <a:defRPr/>
            </a:pPr>
            <a:r>
              <a:rPr lang="it-IT" sz="4500" b="1" dirty="0">
                <a:solidFill>
                  <a:srgbClr val="FF0000"/>
                </a:solidFill>
                <a:ea typeface="Open Sans Extrabold" panose="020B0606030504020204" pitchFamily="34" charset="0"/>
                <a:cs typeface="Open Sans Extrabold" panose="020B0606030504020204" pitchFamily="34" charset="0"/>
                <a:sym typeface="Arial"/>
              </a:rPr>
              <a:t>L’approccio all’innovazione</a:t>
            </a:r>
          </a:p>
        </p:txBody>
      </p:sp>
    </p:spTree>
    <p:extLst>
      <p:ext uri="{BB962C8B-B14F-4D97-AF65-F5344CB8AC3E}">
        <p14:creationId xmlns:p14="http://schemas.microsoft.com/office/powerpoint/2010/main" val="231960074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olo 1">
            <a:extLst>
              <a:ext uri="{FF2B5EF4-FFF2-40B4-BE49-F238E27FC236}">
                <a16:creationId xmlns:a16="http://schemas.microsoft.com/office/drawing/2014/main" id="{4719551C-B800-415D-BB48-D6288D01C1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1371600"/>
          </a:xfrm>
        </p:spPr>
        <p:txBody>
          <a:bodyPr/>
          <a:lstStyle/>
          <a:p>
            <a:r>
              <a:rPr lang="it-IT" altLang="it-IT" sz="4000" b="1"/>
              <a:t>Il circolo virtuoso della closed innovation</a:t>
            </a:r>
          </a:p>
        </p:txBody>
      </p:sp>
      <p:pic>
        <p:nvPicPr>
          <p:cNvPr id="40963" name="Picture 2">
            <a:extLst>
              <a:ext uri="{FF2B5EF4-FFF2-40B4-BE49-F238E27FC236}">
                <a16:creationId xmlns:a16="http://schemas.microsoft.com/office/drawing/2014/main" id="{3A2E4737-3E07-40DA-9621-4DB6F14EB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05038"/>
            <a:ext cx="7561262" cy="34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CasellaDiTesto 4">
            <a:extLst>
              <a:ext uri="{FF2B5EF4-FFF2-40B4-BE49-F238E27FC236}">
                <a16:creationId xmlns:a16="http://schemas.microsoft.com/office/drawing/2014/main" id="{629661D1-9A11-4E4A-948D-29985C243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4088" y="6021388"/>
            <a:ext cx="1444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200"/>
              <a:t>Chesbrough, 2003</a:t>
            </a:r>
          </a:p>
        </p:txBody>
      </p:sp>
    </p:spTree>
    <p:extLst>
      <p:ext uri="{BB962C8B-B14F-4D97-AF65-F5344CB8AC3E}">
        <p14:creationId xmlns:p14="http://schemas.microsoft.com/office/powerpoint/2010/main" val="46665959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olo 1">
            <a:extLst>
              <a:ext uri="{FF2B5EF4-FFF2-40B4-BE49-F238E27FC236}">
                <a16:creationId xmlns:a16="http://schemas.microsoft.com/office/drawing/2014/main" id="{53DDADEC-E7B3-47C8-93A7-35548667B9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07950" y="361950"/>
            <a:ext cx="8229600" cy="1371600"/>
          </a:xfrm>
        </p:spPr>
        <p:txBody>
          <a:bodyPr/>
          <a:lstStyle/>
          <a:p>
            <a:r>
              <a:rPr lang="it-IT" altLang="it-IT" sz="4000" b="1"/>
              <a:t>Open innovation</a:t>
            </a:r>
          </a:p>
        </p:txBody>
      </p:sp>
      <p:sp>
        <p:nvSpPr>
          <p:cNvPr id="43011" name="Segnaposto contenuto 2">
            <a:extLst>
              <a:ext uri="{FF2B5EF4-FFF2-40B4-BE49-F238E27FC236}">
                <a16:creationId xmlns:a16="http://schemas.microsoft.com/office/drawing/2014/main" id="{8CA3B8FF-D9D2-4391-A74F-C4E7E8470A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62088"/>
            <a:ext cx="8229600" cy="38862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it-IT" altLang="it-IT" sz="2800"/>
              <a:t>«Firm can create ideas for external and internal use, and the firm can access ideas from the outside as well as from within»</a:t>
            </a:r>
          </a:p>
        </p:txBody>
      </p:sp>
      <p:sp>
        <p:nvSpPr>
          <p:cNvPr id="43012" name="Picture 2">
            <a:extLst>
              <a:ext uri="{FF2B5EF4-FFF2-40B4-BE49-F238E27FC236}">
                <a16:creationId xmlns:a16="http://schemas.microsoft.com/office/drawing/2014/main" id="{EF40A036-73FD-4B4B-97FB-483B65B295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" y="3860800"/>
            <a:ext cx="3097213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200"/>
          </a:p>
        </p:txBody>
      </p:sp>
      <p:sp>
        <p:nvSpPr>
          <p:cNvPr id="43013" name="AutoShape 4">
            <a:extLst>
              <a:ext uri="{FF2B5EF4-FFF2-40B4-BE49-F238E27FC236}">
                <a16:creationId xmlns:a16="http://schemas.microsoft.com/office/drawing/2014/main" id="{F0F73CBA-E550-4C08-8032-495815DFEF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2849563"/>
            <a:ext cx="3933825" cy="594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200"/>
          </a:p>
        </p:txBody>
      </p:sp>
      <p:sp>
        <p:nvSpPr>
          <p:cNvPr id="43014" name="Picture 5">
            <a:extLst>
              <a:ext uri="{FF2B5EF4-FFF2-40B4-BE49-F238E27FC236}">
                <a16:creationId xmlns:a16="http://schemas.microsoft.com/office/drawing/2014/main" id="{3CE4C163-8C63-46AA-B542-01F32C2B6E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098925" y="3657600"/>
            <a:ext cx="17430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200"/>
          </a:p>
        </p:txBody>
      </p:sp>
      <p:pic>
        <p:nvPicPr>
          <p:cNvPr id="43015" name="Picture 7">
            <a:extLst>
              <a:ext uri="{FF2B5EF4-FFF2-40B4-BE49-F238E27FC236}">
                <a16:creationId xmlns:a16="http://schemas.microsoft.com/office/drawing/2014/main" id="{8BCD6FD8-6DE1-4603-8E6A-9949DAA84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38" y="2617788"/>
            <a:ext cx="1730375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Segnaposto contenuto 5">
            <a:extLst>
              <a:ext uri="{FF2B5EF4-FFF2-40B4-BE49-F238E27FC236}">
                <a16:creationId xmlns:a16="http://schemas.microsoft.com/office/drawing/2014/main" id="{847550C6-FF80-44ED-A9FD-6CFFEF5BC2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93"/>
          <a:stretch>
            <a:fillRect/>
          </a:stretch>
        </p:blipFill>
        <p:spPr bwMode="auto">
          <a:xfrm>
            <a:off x="852488" y="3025775"/>
            <a:ext cx="3719512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08702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olo 1">
            <a:extLst>
              <a:ext uri="{FF2B5EF4-FFF2-40B4-BE49-F238E27FC236}">
                <a16:creationId xmlns:a16="http://schemas.microsoft.com/office/drawing/2014/main" id="{27F5B9AC-8F85-45BC-90C1-82C9AC95EA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238125"/>
            <a:ext cx="8229600" cy="1371600"/>
          </a:xfrm>
        </p:spPr>
        <p:txBody>
          <a:bodyPr/>
          <a:lstStyle/>
          <a:p>
            <a:r>
              <a:rPr lang="it-IT" altLang="it-IT" sz="3200" b="1"/>
              <a:t>Da tre archetipi di processi a…</a:t>
            </a:r>
          </a:p>
        </p:txBody>
      </p:sp>
      <p:pic>
        <p:nvPicPr>
          <p:cNvPr id="44035" name="Picture 3">
            <a:extLst>
              <a:ext uri="{FF2B5EF4-FFF2-40B4-BE49-F238E27FC236}">
                <a16:creationId xmlns:a16="http://schemas.microsoft.com/office/drawing/2014/main" id="{B5E7129C-0759-42ED-9F6E-04A477BFD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25" y="1196975"/>
            <a:ext cx="634365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CasellaDiTesto 4">
            <a:extLst>
              <a:ext uri="{FF2B5EF4-FFF2-40B4-BE49-F238E27FC236}">
                <a16:creationId xmlns:a16="http://schemas.microsoft.com/office/drawing/2014/main" id="{B8752E12-51A8-4C52-9ABA-6E0929244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8025" y="5795963"/>
            <a:ext cx="19923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200"/>
              <a:t>Enkel and Gassman, 2004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ED3A733-08BB-4027-89C1-FDD07071B0C6}"/>
              </a:ext>
            </a:extLst>
          </p:cNvPr>
          <p:cNvSpPr/>
          <p:nvPr/>
        </p:nvSpPr>
        <p:spPr>
          <a:xfrm>
            <a:off x="323850" y="6021388"/>
            <a:ext cx="803433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altLang="it-IT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REALTA’, DA QUESTO SCHEMA INNOVATIVO PER L’EPOCA, SI PASSA AD UN</a:t>
            </a:r>
          </a:p>
          <a:p>
            <a:pPr>
              <a:defRPr/>
            </a:pPr>
            <a:r>
              <a:rPr lang="it-IT" altLang="it-IT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APPROCCIO MULTIPLO E SOPRATTUTTO NON SOLO DI IMPRESA!</a:t>
            </a:r>
          </a:p>
        </p:txBody>
      </p:sp>
    </p:spTree>
    <p:extLst>
      <p:ext uri="{BB962C8B-B14F-4D97-AF65-F5344CB8AC3E}">
        <p14:creationId xmlns:p14="http://schemas.microsoft.com/office/powerpoint/2010/main" val="371464212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-18510" y="1647895"/>
            <a:ext cx="9153487" cy="3231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spcAft>
                <a:spcPts val="450"/>
              </a:spcAft>
            </a:pPr>
            <a:r>
              <a:rPr lang="it-IT" sz="1500" b="1" dirty="0">
                <a:latin typeface="+mj-lt"/>
                <a:cs typeface="Calibri" panose="020F0502020204030204" pitchFamily="34" charset="0"/>
              </a:rPr>
              <a:t>Teoria e prassi indicano alcune “condizioni di successo” del ricambio generazionale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70" t="9919" r="13460" b="51383"/>
          <a:stretch/>
        </p:blipFill>
        <p:spPr>
          <a:xfrm>
            <a:off x="2405322" y="2171620"/>
            <a:ext cx="3651545" cy="3525632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5083523" y="2314748"/>
            <a:ext cx="166263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50" b="1" dirty="0">
                <a:solidFill>
                  <a:schemeClr val="accent1"/>
                </a:solidFill>
                <a:latin typeface="+mj-lt"/>
              </a:rPr>
              <a:t>Distinguere l’impresa </a:t>
            </a:r>
          </a:p>
          <a:p>
            <a:pPr algn="ctr"/>
            <a:r>
              <a:rPr lang="it-IT" sz="1350" b="1" dirty="0">
                <a:solidFill>
                  <a:schemeClr val="accent1"/>
                </a:solidFill>
                <a:latin typeface="+mj-lt"/>
              </a:rPr>
              <a:t>dalla famiglia</a:t>
            </a:r>
            <a:endParaRPr lang="it-IT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810387" y="3497289"/>
            <a:ext cx="181004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50" b="1" dirty="0">
                <a:solidFill>
                  <a:schemeClr val="accent1"/>
                </a:solidFill>
                <a:latin typeface="+mj-lt"/>
              </a:rPr>
              <a:t>Applicare un sistema </a:t>
            </a:r>
          </a:p>
          <a:p>
            <a:r>
              <a:rPr lang="it-IT" sz="1350" b="1" dirty="0">
                <a:solidFill>
                  <a:schemeClr val="accent1"/>
                </a:solidFill>
                <a:latin typeface="+mj-lt"/>
              </a:rPr>
              <a:t>di </a:t>
            </a:r>
            <a:r>
              <a:rPr lang="it-IT" sz="1350" b="1" i="1" dirty="0" err="1">
                <a:solidFill>
                  <a:schemeClr val="accent1"/>
                </a:solidFill>
                <a:latin typeface="+mj-lt"/>
              </a:rPr>
              <a:t>governance</a:t>
            </a:r>
            <a:r>
              <a:rPr lang="it-IT" sz="1350" b="1" dirty="0">
                <a:solidFill>
                  <a:schemeClr val="accent1"/>
                </a:solidFill>
                <a:latin typeface="+mj-lt"/>
              </a:rPr>
              <a:t> moderno</a:t>
            </a:r>
          </a:p>
        </p:txBody>
      </p:sp>
      <p:sp>
        <p:nvSpPr>
          <p:cNvPr id="9" name="Rettangolo 8"/>
          <p:cNvSpPr/>
          <p:nvPr/>
        </p:nvSpPr>
        <p:spPr>
          <a:xfrm>
            <a:off x="5501492" y="4833556"/>
            <a:ext cx="228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350" b="1" dirty="0">
                <a:solidFill>
                  <a:schemeClr val="accent1"/>
                </a:solidFill>
                <a:latin typeface="+mj-lt"/>
              </a:rPr>
              <a:t>Valutare la competenza più dell’appartenenza</a:t>
            </a:r>
            <a:endParaRPr lang="it-IT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411795" y="5447788"/>
            <a:ext cx="32130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350" b="1" dirty="0">
                <a:solidFill>
                  <a:schemeClr val="accent1"/>
                </a:solidFill>
                <a:latin typeface="+mj-lt"/>
              </a:rPr>
              <a:t>Definire (per tempo) </a:t>
            </a:r>
          </a:p>
          <a:p>
            <a:pPr algn="ctr"/>
            <a:r>
              <a:rPr lang="it-IT" sz="1350" b="1" dirty="0">
                <a:solidFill>
                  <a:schemeClr val="accent1"/>
                </a:solidFill>
                <a:latin typeface="+mj-lt"/>
              </a:rPr>
              <a:t>regole condivise per il cambiamento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73204" y="4499626"/>
            <a:ext cx="26566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350" b="1" dirty="0">
                <a:solidFill>
                  <a:schemeClr val="accent1"/>
                </a:solidFill>
                <a:latin typeface="+mj-lt"/>
              </a:rPr>
              <a:t>Definire il profilo patrimoniale </a:t>
            </a:r>
          </a:p>
          <a:p>
            <a:pPr algn="ctr"/>
            <a:r>
              <a:rPr lang="it-IT" sz="1350" b="1" dirty="0">
                <a:solidFill>
                  <a:schemeClr val="accent1"/>
                </a:solidFill>
                <a:latin typeface="+mj-lt"/>
              </a:rPr>
              <a:t>delle famiglie collegate all’impresa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546417" y="3127011"/>
            <a:ext cx="177362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50" b="1" dirty="0">
                <a:solidFill>
                  <a:schemeClr val="accent1"/>
                </a:solidFill>
                <a:latin typeface="+mj-lt"/>
              </a:rPr>
              <a:t>Definire gli obiettivi </a:t>
            </a:r>
          </a:p>
          <a:p>
            <a:r>
              <a:rPr lang="it-IT" sz="1350" b="1" dirty="0">
                <a:solidFill>
                  <a:schemeClr val="accent1"/>
                </a:solidFill>
                <a:latin typeface="+mj-lt"/>
              </a:rPr>
              <a:t>e pianificare il processo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131050" y="2151163"/>
            <a:ext cx="187211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50" b="1" dirty="0">
                <a:solidFill>
                  <a:schemeClr val="accent1"/>
                </a:solidFill>
                <a:latin typeface="+mj-lt"/>
              </a:rPr>
              <a:t>Coinvolgere “attori terzi”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45295" y="5771796"/>
            <a:ext cx="1286345" cy="19548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Corbetta - </a:t>
            </a:r>
            <a:r>
              <a:rPr lang="it-IT" sz="600" dirty="0" err="1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Minichilli</a:t>
            </a: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2016 </a:t>
            </a:r>
          </a:p>
        </p:txBody>
      </p:sp>
      <p:sp>
        <p:nvSpPr>
          <p:cNvPr id="17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-18510" y="994138"/>
            <a:ext cx="9162510" cy="49064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lvl="0" indent="0" algn="ctr" defTabSz="495092" eaLnBrk="1" fontAlgn="auto" latinLnBrk="0" hangingPunct="1">
              <a:lnSpc>
                <a:spcPts val="5300"/>
              </a:lnSpc>
              <a:spcAft>
                <a:spcPts val="0"/>
              </a:spcAft>
              <a:buClrTx/>
              <a:buSzTx/>
              <a:buFontTx/>
              <a:buNone/>
              <a:tabLst/>
              <a:defRPr sz="4800" b="1">
                <a:solidFill>
                  <a:srgbClr val="3333CC"/>
                </a:solidFill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it-IT" sz="3600" dirty="0">
                <a:solidFill>
                  <a:srgbClr val="00B050"/>
                </a:solidFill>
                <a:sym typeface="Arial"/>
              </a:rPr>
              <a:t>Condizioni di successo</a:t>
            </a:r>
          </a:p>
        </p:txBody>
      </p:sp>
    </p:spTree>
    <p:extLst>
      <p:ext uri="{BB962C8B-B14F-4D97-AF65-F5344CB8AC3E}">
        <p14:creationId xmlns:p14="http://schemas.microsoft.com/office/powerpoint/2010/main" val="160653860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6">
            <a:extLst>
              <a:ext uri="{FF2B5EF4-FFF2-40B4-BE49-F238E27FC236}">
                <a16:creationId xmlns:a16="http://schemas.microsoft.com/office/drawing/2014/main" id="{CE116CFD-2700-9240-93EF-927813DE2342}"/>
              </a:ext>
            </a:extLst>
          </p:cNvPr>
          <p:cNvSpPr txBox="1">
            <a:spLocks/>
          </p:cNvSpPr>
          <p:nvPr/>
        </p:nvSpPr>
        <p:spPr>
          <a:xfrm>
            <a:off x="-18510" y="890719"/>
            <a:ext cx="9162510" cy="49064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lvl="0" indent="0" algn="ctr" defTabSz="495092" eaLnBrk="1" fontAlgn="auto" latinLnBrk="0" hangingPunct="1">
              <a:lnSpc>
                <a:spcPts val="5300"/>
              </a:lnSpc>
              <a:spcAft>
                <a:spcPts val="0"/>
              </a:spcAft>
              <a:buClrTx/>
              <a:buSzTx/>
              <a:buFontTx/>
              <a:buNone/>
              <a:tabLst/>
              <a:defRPr sz="4800" b="1">
                <a:solidFill>
                  <a:srgbClr val="00B050"/>
                </a:solidFill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it-IT" sz="3600" dirty="0">
                <a:solidFill>
                  <a:srgbClr val="FF0000"/>
                </a:solidFill>
                <a:sym typeface="Arial"/>
              </a:rPr>
              <a:t>Errori (comuni) da evitare!</a:t>
            </a:r>
          </a:p>
        </p:txBody>
      </p:sp>
      <p:sp>
        <p:nvSpPr>
          <p:cNvPr id="3" name="Rettangolo 2"/>
          <p:cNvSpPr/>
          <p:nvPr/>
        </p:nvSpPr>
        <p:spPr>
          <a:xfrm>
            <a:off x="251520" y="1603244"/>
            <a:ext cx="8640960" cy="3666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450"/>
              </a:spcBef>
              <a:spcAft>
                <a:spcPts val="45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‼"/>
            </a:pPr>
            <a:r>
              <a:rPr lang="it-IT" sz="2025" dirty="0">
                <a:solidFill>
                  <a:srgbClr val="000000"/>
                </a:solidFill>
                <a:latin typeface="+mj-lt"/>
              </a:rPr>
              <a:t>fare confusione tra i ruoli di </a:t>
            </a:r>
            <a:r>
              <a:rPr lang="it-IT" sz="2025" b="1" dirty="0">
                <a:solidFill>
                  <a:srgbClr val="000000"/>
                </a:solidFill>
                <a:latin typeface="+mj-lt"/>
              </a:rPr>
              <a:t>proprietà, governo e direzione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‼"/>
            </a:pPr>
            <a:r>
              <a:rPr lang="it-IT" sz="2025" dirty="0">
                <a:solidFill>
                  <a:srgbClr val="000000"/>
                </a:solidFill>
                <a:latin typeface="+mj-lt"/>
              </a:rPr>
              <a:t>considerare la successione come un </a:t>
            </a:r>
            <a:r>
              <a:rPr lang="it-IT" sz="2025" b="1" dirty="0">
                <a:solidFill>
                  <a:srgbClr val="000000"/>
                </a:solidFill>
                <a:latin typeface="+mj-lt"/>
              </a:rPr>
              <a:t>obbligo verso il passato </a:t>
            </a:r>
            <a:r>
              <a:rPr lang="it-IT" sz="2025" dirty="0">
                <a:solidFill>
                  <a:srgbClr val="000000"/>
                </a:solidFill>
                <a:latin typeface="+mj-lt"/>
              </a:rPr>
              <a:t>e non come un’</a:t>
            </a:r>
            <a:r>
              <a:rPr lang="it-IT" sz="2025" b="1" dirty="0">
                <a:solidFill>
                  <a:srgbClr val="000000"/>
                </a:solidFill>
                <a:latin typeface="+mj-lt"/>
              </a:rPr>
              <a:t>opportunità per il futuro 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‼"/>
            </a:pPr>
            <a:r>
              <a:rPr lang="it-IT" sz="2025" dirty="0">
                <a:solidFill>
                  <a:srgbClr val="000000"/>
                </a:solidFill>
                <a:latin typeface="+mj-lt"/>
              </a:rPr>
              <a:t>considerare la successione come </a:t>
            </a:r>
            <a:r>
              <a:rPr lang="it-IT" sz="2025" b="1" dirty="0">
                <a:solidFill>
                  <a:srgbClr val="000000"/>
                </a:solidFill>
                <a:latin typeface="+mj-lt"/>
              </a:rPr>
              <a:t>un evento e non come un PROCESSO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‼"/>
            </a:pPr>
            <a:r>
              <a:rPr lang="it-IT" sz="2025" dirty="0">
                <a:solidFill>
                  <a:srgbClr val="000000"/>
                </a:solidFill>
                <a:latin typeface="+mj-lt"/>
              </a:rPr>
              <a:t>mancata </a:t>
            </a:r>
            <a:r>
              <a:rPr lang="it-IT" sz="2025" b="1" dirty="0">
                <a:solidFill>
                  <a:srgbClr val="000000"/>
                </a:solidFill>
                <a:latin typeface="+mj-lt"/>
              </a:rPr>
              <a:t>formazione imprenditoriale</a:t>
            </a:r>
            <a:r>
              <a:rPr lang="it-IT" sz="2025" dirty="0">
                <a:solidFill>
                  <a:srgbClr val="000000"/>
                </a:solidFill>
                <a:latin typeface="+mj-lt"/>
              </a:rPr>
              <a:t> dei successori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‼"/>
            </a:pPr>
            <a:r>
              <a:rPr lang="it-IT" sz="2025" dirty="0">
                <a:solidFill>
                  <a:srgbClr val="000000"/>
                </a:solidFill>
                <a:latin typeface="+mj-lt"/>
              </a:rPr>
              <a:t>assenza di </a:t>
            </a:r>
            <a:r>
              <a:rPr lang="it-IT" sz="2025" b="1" dirty="0">
                <a:solidFill>
                  <a:srgbClr val="000000"/>
                </a:solidFill>
                <a:latin typeface="+mj-lt"/>
              </a:rPr>
              <a:t>confronto dialettico </a:t>
            </a:r>
            <a:r>
              <a:rPr lang="it-IT" sz="2025" dirty="0">
                <a:solidFill>
                  <a:srgbClr val="000000"/>
                </a:solidFill>
                <a:latin typeface="+mj-lt"/>
              </a:rPr>
              <a:t>tra genitori e figli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‼"/>
            </a:pPr>
            <a:r>
              <a:rPr lang="it-IT" sz="2025" b="1" dirty="0">
                <a:solidFill>
                  <a:srgbClr val="000000"/>
                </a:solidFill>
                <a:latin typeface="+mj-lt"/>
              </a:rPr>
              <a:t>pensare che i valori siano la soluzione </a:t>
            </a:r>
            <a:r>
              <a:rPr lang="it-IT" sz="2025" dirty="0">
                <a:solidFill>
                  <a:srgbClr val="000000"/>
                </a:solidFill>
                <a:latin typeface="+mj-lt"/>
              </a:rPr>
              <a:t>a prescindere dai cambiamenti culturali e socio-economici del contesto 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‼"/>
            </a:pPr>
            <a:r>
              <a:rPr lang="it-IT" sz="2025" dirty="0">
                <a:solidFill>
                  <a:srgbClr val="000000"/>
                </a:solidFill>
                <a:latin typeface="+mj-lt"/>
              </a:rPr>
              <a:t>una scelta errata degli «attori terzi» a supporto</a:t>
            </a:r>
            <a:endParaRPr lang="it-IT" sz="2025" dirty="0">
              <a:latin typeface="+mj-lt"/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45295" y="5771796"/>
            <a:ext cx="1286345" cy="19548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Corbetta - </a:t>
            </a:r>
            <a:r>
              <a:rPr lang="it-IT" sz="600" dirty="0" err="1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Minichilli</a:t>
            </a:r>
            <a:r>
              <a:rPr lang="it-IT" sz="6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2016 </a:t>
            </a:r>
          </a:p>
        </p:txBody>
      </p:sp>
    </p:spTree>
    <p:extLst>
      <p:ext uri="{BB962C8B-B14F-4D97-AF65-F5344CB8AC3E}">
        <p14:creationId xmlns:p14="http://schemas.microsoft.com/office/powerpoint/2010/main" val="3933570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69686"/>
            <a:ext cx="9144000" cy="428604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200" b="1" dirty="0" err="1">
                <a:solidFill>
                  <a:srgbClr val="9F0926"/>
                </a:solidFill>
              </a:rPr>
              <a:t>Var</a:t>
            </a:r>
            <a:r>
              <a:rPr lang="it-IT" sz="3200" b="1" dirty="0">
                <a:solidFill>
                  <a:srgbClr val="9F0926"/>
                </a:solidFill>
              </a:rPr>
              <a:t> % dei residenti per Comune della Provincia di Macerata (1861-2019)</a:t>
            </a: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0" y="6611938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Fonte: Nostre elaborazioni su dati Istat e www.tuttitalia.it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667" y="868936"/>
            <a:ext cx="5760000" cy="560476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667" y="868936"/>
            <a:ext cx="11049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6886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15006" y="1179337"/>
            <a:ext cx="8870581" cy="30008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endParaRPr lang="it-IT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54698"/>
            <a:ext cx="9144000" cy="55399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4000" b="1">
                <a:solidFill>
                  <a:srgbClr val="C00000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it-IT" sz="3000" dirty="0"/>
              <a:t>Alcune riflessioni di sintesi</a:t>
            </a:r>
          </a:p>
        </p:txBody>
      </p:sp>
      <p:sp>
        <p:nvSpPr>
          <p:cNvPr id="8" name="Rettangolo 7"/>
          <p:cNvSpPr/>
          <p:nvPr/>
        </p:nvSpPr>
        <p:spPr>
          <a:xfrm>
            <a:off x="58413" y="608696"/>
            <a:ext cx="8838474" cy="790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it-IT" sz="2200" dirty="0">
                <a:latin typeface="+mj-lt"/>
              </a:rPr>
              <a:t>Il passaggio generazionale – soprattutto nelle </a:t>
            </a:r>
            <a:r>
              <a:rPr lang="it-IT" sz="2200" b="1" dirty="0">
                <a:latin typeface="+mj-lt"/>
              </a:rPr>
              <a:t>aziende familiari</a:t>
            </a:r>
            <a:r>
              <a:rPr lang="it-IT" sz="2200" dirty="0">
                <a:latin typeface="+mj-lt"/>
              </a:rPr>
              <a:t> - è un tema delicato e cruciale.</a:t>
            </a:r>
          </a:p>
          <a:p>
            <a:pPr algn="l"/>
            <a:endParaRPr lang="it-IT" sz="2200" dirty="0">
              <a:latin typeface="+mj-lt"/>
            </a:endParaRPr>
          </a:p>
          <a:p>
            <a:pPr algn="l"/>
            <a:r>
              <a:rPr lang="it-IT" sz="2200" dirty="0">
                <a:latin typeface="+mj-lt"/>
              </a:rPr>
              <a:t>Non riguarda solo </a:t>
            </a:r>
            <a:r>
              <a:rPr lang="it-IT" sz="2200" b="1" dirty="0">
                <a:latin typeface="+mj-lt"/>
              </a:rPr>
              <a:t>trasferimenti di quote o cariche</a:t>
            </a:r>
            <a:r>
              <a:rPr lang="it-IT" sz="2200" dirty="0">
                <a:latin typeface="+mj-lt"/>
              </a:rPr>
              <a:t>, ma anche di</a:t>
            </a:r>
            <a:r>
              <a:rPr lang="it-IT" sz="2200" b="1" dirty="0">
                <a:latin typeface="+mj-lt"/>
              </a:rPr>
              <a:t> valori</a:t>
            </a:r>
            <a:r>
              <a:rPr lang="it-IT" sz="2200" dirty="0">
                <a:latin typeface="+mj-lt"/>
              </a:rPr>
              <a:t>, </a:t>
            </a:r>
            <a:r>
              <a:rPr lang="it-IT" sz="2200" b="1" dirty="0">
                <a:latin typeface="+mj-lt"/>
              </a:rPr>
              <a:t>conoscenze </a:t>
            </a:r>
            <a:r>
              <a:rPr lang="it-IT" sz="2200" dirty="0">
                <a:latin typeface="+mj-lt"/>
              </a:rPr>
              <a:t>e </a:t>
            </a:r>
            <a:r>
              <a:rPr lang="it-IT" sz="2200" b="1" dirty="0">
                <a:latin typeface="+mj-lt"/>
              </a:rPr>
              <a:t>competenze</a:t>
            </a:r>
            <a:r>
              <a:rPr lang="it-IT" sz="2200" dirty="0">
                <a:latin typeface="+mj-lt"/>
              </a:rPr>
              <a:t>. </a:t>
            </a:r>
          </a:p>
          <a:p>
            <a:pPr algn="l"/>
            <a:endParaRPr lang="it-IT" sz="2200" dirty="0">
              <a:latin typeface="+mj-lt"/>
            </a:endParaRPr>
          </a:p>
          <a:p>
            <a:pPr algn="l"/>
            <a:r>
              <a:rPr lang="it-IT" sz="2200" dirty="0">
                <a:latin typeface="+mj-lt"/>
              </a:rPr>
              <a:t>Non affrontato </a:t>
            </a:r>
            <a:r>
              <a:rPr lang="it-IT" sz="2200" b="1" dirty="0">
                <a:latin typeface="+mj-lt"/>
              </a:rPr>
              <a:t>per tempo </a:t>
            </a:r>
            <a:r>
              <a:rPr lang="it-IT" sz="2200" dirty="0">
                <a:latin typeface="+mj-lt"/>
              </a:rPr>
              <a:t>e </a:t>
            </a:r>
            <a:r>
              <a:rPr lang="it-IT" sz="2200" b="1" dirty="0">
                <a:latin typeface="+mj-lt"/>
              </a:rPr>
              <a:t>«con metodo» </a:t>
            </a:r>
            <a:r>
              <a:rPr lang="it-IT" sz="2200" dirty="0">
                <a:latin typeface="+mj-lt"/>
              </a:rPr>
              <a:t>può mettere in pericolo la </a:t>
            </a:r>
            <a:r>
              <a:rPr lang="it-IT" sz="2200" b="1" dirty="0">
                <a:latin typeface="+mj-lt"/>
              </a:rPr>
              <a:t>continuità aziendale</a:t>
            </a:r>
            <a:r>
              <a:rPr lang="it-IT" sz="2200" dirty="0">
                <a:latin typeface="+mj-lt"/>
              </a:rPr>
              <a:t>.</a:t>
            </a:r>
          </a:p>
          <a:p>
            <a:pPr algn="l"/>
            <a:endParaRPr lang="it-IT" sz="2200" dirty="0">
              <a:latin typeface="+mj-lt"/>
            </a:endParaRP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it-IT" sz="2200" dirty="0">
                <a:cs typeface="Calibri" panose="020F0502020204030204" pitchFamily="34" charset="0"/>
              </a:rPr>
              <a:t>Grande </a:t>
            </a:r>
            <a:r>
              <a:rPr lang="it-IT" sz="2200" b="1" dirty="0">
                <a:cs typeface="Calibri" panose="020F0502020204030204" pitchFamily="34" charset="0"/>
              </a:rPr>
              <a:t>varietà di situazioni </a:t>
            </a:r>
            <a:r>
              <a:rPr lang="it-IT" sz="2200" dirty="0">
                <a:cs typeface="Calibri" panose="020F0502020204030204" pitchFamily="34" charset="0"/>
              </a:rPr>
              <a:t>da analizzare sotto </a:t>
            </a:r>
            <a:r>
              <a:rPr lang="it-IT" sz="2200" b="1" dirty="0">
                <a:cs typeface="Calibri" panose="020F0502020204030204" pitchFamily="34" charset="0"/>
              </a:rPr>
              <a:t>differenti profili</a:t>
            </a:r>
            <a:r>
              <a:rPr lang="it-IT" sz="2200" dirty="0">
                <a:cs typeface="Calibri" panose="020F0502020204030204" pitchFamily="34" charset="0"/>
              </a:rPr>
              <a:t> (non solo </a:t>
            </a:r>
            <a:r>
              <a:rPr lang="it-IT" sz="2200" b="1" dirty="0">
                <a:cs typeface="Calibri" panose="020F0502020204030204" pitchFamily="34" charset="0"/>
              </a:rPr>
              <a:t>patrimoniali, finanziari, gestionali</a:t>
            </a:r>
            <a:r>
              <a:rPr lang="it-IT" sz="2200" dirty="0">
                <a:cs typeface="Calibri" panose="020F0502020204030204" pitchFamily="34" charset="0"/>
              </a:rPr>
              <a:t>, ma anche </a:t>
            </a:r>
            <a:r>
              <a:rPr lang="it-IT" sz="2200" b="1" dirty="0">
                <a:cs typeface="Calibri" panose="020F0502020204030204" pitchFamily="34" charset="0"/>
              </a:rPr>
              <a:t>emotivi, personali e familiari</a:t>
            </a:r>
            <a:r>
              <a:rPr lang="it-IT" sz="2200" dirty="0">
                <a:cs typeface="Calibri" panose="020F0502020204030204" pitchFamily="34" charset="0"/>
              </a:rPr>
              <a:t>)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it-IT" sz="2200" b="1" dirty="0">
                <a:cs typeface="Calibri" panose="020F0502020204030204" pitchFamily="34" charset="0"/>
              </a:rPr>
              <a:t>Cultura manageriale </a:t>
            </a:r>
            <a:r>
              <a:rPr lang="it-IT" sz="2200" dirty="0">
                <a:cs typeface="Calibri" panose="020F0502020204030204" pitchFamily="34" charset="0"/>
              </a:rPr>
              <a:t>e </a:t>
            </a:r>
            <a:r>
              <a:rPr lang="it-IT" sz="2200" b="1" dirty="0">
                <a:cs typeface="Calibri" panose="020F0502020204030204" pitchFamily="34" charset="0"/>
              </a:rPr>
              <a:t>passaggio generazionale</a:t>
            </a:r>
            <a:r>
              <a:rPr lang="it-IT" sz="2200" dirty="0">
                <a:cs typeface="Calibri" panose="020F0502020204030204" pitchFamily="34" charset="0"/>
              </a:rPr>
              <a:t>: temi strettamente connessi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it-IT" sz="2200" dirty="0">
                <a:cs typeface="Calibri" panose="020F0502020204030204" pitchFamily="34" charset="0"/>
              </a:rPr>
              <a:t>«Compresenza generazionale»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it-IT" sz="2200" b="1" dirty="0">
                <a:cs typeface="Calibri" panose="020F0502020204030204" pitchFamily="34" charset="0"/>
              </a:rPr>
              <a:t>«salto generazionale» ai nipoti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it-IT" sz="2200" b="1" dirty="0">
                <a:cs typeface="Calibri" panose="020F0502020204030204" pitchFamily="34" charset="0"/>
              </a:rPr>
              <a:t>quale visione strategica dell’azienda? la svuoto dei capitali e cosa lascio?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endParaRPr lang="it-IT" sz="2200" dirty="0">
              <a:cs typeface="Calibri" panose="020F0502020204030204" pitchFamily="34" charset="0"/>
            </a:endParaRPr>
          </a:p>
          <a:p>
            <a:pPr>
              <a:spcBef>
                <a:spcPts val="900"/>
              </a:spcBef>
              <a:spcAft>
                <a:spcPts val="900"/>
              </a:spcAft>
            </a:pPr>
            <a:endParaRPr lang="it-IT" sz="2200" dirty="0">
              <a:cs typeface="Calibri" panose="020F0502020204030204" pitchFamily="34" charset="0"/>
            </a:endParaRPr>
          </a:p>
          <a:p>
            <a:pPr algn="l"/>
            <a:endParaRPr lang="it-IT" sz="27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147178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D65473FC-39D0-4B72-B9BD-3F4EA92E0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A9E6-1CCC-4FC3-AA60-ECF0EAF5E77D}" type="slidenum">
              <a:rPr lang="it-IT" altLang="it-IT"/>
              <a:pPr/>
              <a:t>91</a:t>
            </a:fld>
            <a:endParaRPr lang="it-IT" altLang="it-IT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C7C7BCFB-5B5B-4BD1-84A7-F631CDC6FE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 dirty="0"/>
              <a:t>E’ sbagliato pensare….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0A08226-C5FE-4FE7-B450-FA3D2BC10F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9738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it-IT" altLang="it-IT" sz="2800" b="1" dirty="0"/>
              <a:t>Città metropolitane	Aree dei nostri territori</a:t>
            </a:r>
          </a:p>
          <a:p>
            <a:pPr marL="0" indent="0">
              <a:lnSpc>
                <a:spcPct val="90000"/>
              </a:lnSpc>
              <a:buNone/>
            </a:pPr>
            <a:endParaRPr lang="it-IT" altLang="it-IT" b="1" dirty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altLang="it-IT" b="1" dirty="0">
                <a:solidFill>
                  <a:srgbClr val="FF0000"/>
                </a:solidFill>
              </a:rPr>
              <a:t>smart				lente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altLang="it-IT" sz="2800" b="1" dirty="0">
                <a:solidFill>
                  <a:srgbClr val="FF0000"/>
                </a:solidFill>
              </a:rPr>
              <a:t>dinamiche			statiche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altLang="it-IT" b="1" dirty="0">
                <a:solidFill>
                  <a:srgbClr val="FF0000"/>
                </a:solidFill>
              </a:rPr>
              <a:t>in sviluppo</a:t>
            </a:r>
            <a:r>
              <a:rPr lang="it-IT" altLang="it-IT" sz="2800" b="1" dirty="0">
                <a:solidFill>
                  <a:srgbClr val="FF0000"/>
                </a:solidFill>
              </a:rPr>
              <a:t>			in crisi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altLang="it-IT" b="1" dirty="0">
                <a:solidFill>
                  <a:srgbClr val="FF0000"/>
                </a:solidFill>
              </a:rPr>
              <a:t>innovative			tradizionali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altLang="it-IT" b="1" dirty="0">
                <a:solidFill>
                  <a:srgbClr val="FF0000"/>
                </a:solidFill>
              </a:rPr>
              <a:t>rivolte al futuro		rivolte al passato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altLang="it-IT" b="1" dirty="0">
                <a:solidFill>
                  <a:srgbClr val="FF0000"/>
                </a:solidFill>
              </a:rPr>
              <a:t>………….			…………..	</a:t>
            </a:r>
            <a:endParaRPr lang="it-IT" altLang="it-IT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7384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D65473FC-39D0-4B72-B9BD-3F4EA92E0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A9E6-1CCC-4FC3-AA60-ECF0EAF5E77D}" type="slidenum">
              <a:rPr lang="it-IT" altLang="it-IT"/>
              <a:pPr/>
              <a:t>92</a:t>
            </a:fld>
            <a:endParaRPr lang="it-IT" altLang="it-IT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C7C7BCFB-5B5B-4BD1-84A7-F631CDC6FE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 dirty="0"/>
              <a:t>Nel nostro territorio….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0A08226-C5FE-4FE7-B450-FA3D2BC10F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973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Si hanno opportunità, che dobbiamo maggiormente valorizzare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 dirty="0"/>
              <a:t> un contesto territoriale favorevole, perché sano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 dirty="0"/>
              <a:t>vantaggi propri dei piccoli sistemi economici che trovano un proprio ruolo in un’economia ormai globalizzata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dirty="0"/>
              <a:t>s</a:t>
            </a:r>
            <a:r>
              <a:rPr lang="it-IT" altLang="it-IT" sz="2800" dirty="0"/>
              <a:t>i possono utilizzare servizi di qualità, per migliorare la </a:t>
            </a:r>
            <a:r>
              <a:rPr lang="it-IT" altLang="it-IT" dirty="0"/>
              <a:t>qualità della vita</a:t>
            </a:r>
            <a:endParaRPr lang="it-IT" altLang="it-IT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dirty="0"/>
              <a:t>si g</a:t>
            </a:r>
            <a:r>
              <a:rPr lang="it-IT" altLang="it-IT" sz="2800" dirty="0"/>
              <a:t>ode di tradizioni culturali e civili di enorme valore, che possono fare la differenza</a:t>
            </a:r>
          </a:p>
        </p:txBody>
      </p:sp>
    </p:spTree>
    <p:extLst>
      <p:ext uri="{BB962C8B-B14F-4D97-AF65-F5344CB8AC3E}">
        <p14:creationId xmlns:p14="http://schemas.microsoft.com/office/powerpoint/2010/main" val="65938762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D65473FC-39D0-4B72-B9BD-3F4EA92E0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A9E6-1CCC-4FC3-AA60-ECF0EAF5E77D}" type="slidenum">
              <a:rPr lang="it-IT" altLang="it-IT"/>
              <a:pPr/>
              <a:t>93</a:t>
            </a:fld>
            <a:endParaRPr lang="it-IT" altLang="it-IT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C7C7BCFB-5B5B-4BD1-84A7-F631CDC6FE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b="1" dirty="0">
                <a:solidFill>
                  <a:srgbClr val="002060"/>
                </a:solidFill>
              </a:rPr>
              <a:t>Il ruolo delle piccole imprese….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0A08226-C5FE-4FE7-B450-FA3D2BC10F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97388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it-IT" altLang="it-IT" sz="3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3000" dirty="0">
                <a:solidFill>
                  <a:srgbClr val="FF0000"/>
                </a:solidFill>
              </a:rPr>
              <a:t> </a:t>
            </a:r>
            <a:r>
              <a:rPr lang="it-IT" altLang="it-IT" sz="3000" b="1" dirty="0">
                <a:solidFill>
                  <a:srgbClr val="FF0000"/>
                </a:solidFill>
              </a:rPr>
              <a:t>dibattito sterile: piccolo è bello! ANCORA?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3000" b="1" dirty="0">
                <a:solidFill>
                  <a:srgbClr val="FF0000"/>
                </a:solidFill>
              </a:rPr>
              <a:t>la limitata competitività: dipende dalla fortissima presenza di piccole e micro imprese. Meglio avere numerose medie e grandi imprese: ma non le abbiamo!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3000" b="1" dirty="0">
                <a:solidFill>
                  <a:srgbClr val="FF0000"/>
                </a:solidFill>
              </a:rPr>
              <a:t>se «saltano queste», salta il sistema.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3000" b="1" dirty="0">
                <a:solidFill>
                  <a:srgbClr val="FF0000"/>
                </a:solidFill>
              </a:rPr>
              <a:t>dalla dimensione ai modelli di business: il vero passaggio culturale!!!</a:t>
            </a:r>
          </a:p>
        </p:txBody>
      </p:sp>
    </p:spTree>
    <p:extLst>
      <p:ext uri="{BB962C8B-B14F-4D97-AF65-F5344CB8AC3E}">
        <p14:creationId xmlns:p14="http://schemas.microsoft.com/office/powerpoint/2010/main" val="146623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i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Tema di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ma di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4776</TotalTime>
  <Words>7602</Words>
  <Application>Microsoft Office PowerPoint</Application>
  <PresentationFormat>Presentazione su schermo (4:3)</PresentationFormat>
  <Paragraphs>3600</Paragraphs>
  <Slides>93</Slides>
  <Notes>19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93</vt:i4>
      </vt:variant>
    </vt:vector>
  </HeadingPairs>
  <TitlesOfParts>
    <vt:vector size="102" baseType="lpstr">
      <vt:lpstr>Arial</vt:lpstr>
      <vt:lpstr>Calibri</vt:lpstr>
      <vt:lpstr>Calibri Light</vt:lpstr>
      <vt:lpstr>Proxima Nova</vt:lpstr>
      <vt:lpstr>Times New Roman</vt:lpstr>
      <vt:lpstr>Verdana</vt:lpstr>
      <vt:lpstr>Verdiana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Var % residenti (censimento 1861- gennaio 2019) Province Macerata – Fermo – Ascoli Piceno -  Teramo</vt:lpstr>
      <vt:lpstr>Residenti per Comune della Provincia di Macerata (1861-2019)</vt:lpstr>
      <vt:lpstr>Var % dei residenti per Comune della Provincia di Macerata (1861-2019)</vt:lpstr>
      <vt:lpstr>Residenti per Comune della Provincia di Fermo (1861-2019)</vt:lpstr>
      <vt:lpstr>Var % dei residenti per Comune della Provincia di Fermo (1861-2019)</vt:lpstr>
      <vt:lpstr>Residenti per Comune della Provincia di Ascoli Piceno (1861-2019)</vt:lpstr>
      <vt:lpstr>Var % dei residenti per Comune della Provincia di Ascoli Piceno (1861-2019)</vt:lpstr>
      <vt:lpstr>Residenti per Comune della Provincia di Teramo (1861-2019)</vt:lpstr>
      <vt:lpstr>Var % dei residenti per Comune della Provincia di Teramo (1861-2019)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Caratteristiche del Mercato della BCC Banca del Piceno Popolazione (Censimenti 1861-2011, Anno 2019)</vt:lpstr>
      <vt:lpstr>Caratteristiche del Mercato della BCC Banca del Piceno Indice di vecchiaia (Anni 2008-2019)</vt:lpstr>
      <vt:lpstr>Caratteristiche del Mercato della BCC Banca del Piceno Popolazione straniera (Anni 2010-2019)</vt:lpstr>
      <vt:lpstr>Numero di imprese attive per Provincia delle Regioni Marche - Abruzzo (Gennaio 2019-2020)</vt:lpstr>
      <vt:lpstr>Rapporto tra imprese attive e residenti per Provincia e Regione (Anno 2019)</vt:lpstr>
      <vt:lpstr>Rapporto tra imprese attive e superficie per Provincia e Regione (Gennaio 2020)</vt:lpstr>
      <vt:lpstr>Numero di imprese attive per Regione e sezione (Gennaio 2020)</vt:lpstr>
      <vt:lpstr>Numero di imprese attive e sezione (Gennaio 2020) Province di Macerata – Fermo – Ascoli Piceno - Teramo</vt:lpstr>
      <vt:lpstr>Caratteristiche del Mercato della BCC Banca del Piceno Imprese attive (01 Gennaio Anni 2010-2020)</vt:lpstr>
      <vt:lpstr>Caratteristiche del Mercato della BCC Banca del Piceno Imprese attive e artigiane (I trim 2020)</vt:lpstr>
      <vt:lpstr>Caratteristiche del Mercato della BCC Banca del Piceno Imprese attive su popolazione residente  (01 Gennaio Anni 2010-2019)</vt:lpstr>
      <vt:lpstr>Caratteristiche del Mercato della BCC Banca del Piceno Imprese artigiane (01 Gennaio Anni 2010-2020)</vt:lpstr>
      <vt:lpstr>Caratteristiche del Mercato della BCC Banca del Piceno Percentuale di imprese artigiane sul totale imprese (01 Gennaio Anni 2010-2020)</vt:lpstr>
      <vt:lpstr>Numero di forze lavoro di 15 anni e oltre (Anno 2010-2019, valori in migliaia)</vt:lpstr>
      <vt:lpstr>Numero di occupati di 15 anni e oltre (Anno 2010-2019, valori in migliaia)</vt:lpstr>
      <vt:lpstr>Tasso di occupazione  (Anno 2010-2019, valori percentuali)</vt:lpstr>
      <vt:lpstr>Numero di disoccupati 15 anni e oltre (Anno 2010-2019, valori in migliaia)</vt:lpstr>
      <vt:lpstr>Tasso di disoccupazione  (Anni 2010-2019, valori percentuali)</vt:lpstr>
      <vt:lpstr>Tasso di disoccupazione giovanile (15-24 anni) (Anni 2010-2019, valori percentuali)</vt:lpstr>
      <vt:lpstr>Esportazioni per Province e Regioni (Anni 2014-2019) </vt:lpstr>
      <vt:lpstr>Importazioni per Province e Regioni (Anni 2014-2019) </vt:lpstr>
      <vt:lpstr>Import Export prime 5 tipologie di prodotti </vt:lpstr>
      <vt:lpstr>Caratteristiche del Mercato della BCC Banca del Piceno Import-Export (Anni 2010-2019)</vt:lpstr>
      <vt:lpstr>Turismo  Regioni Marche e Abruzzo  (Anni 2017-2018)  </vt:lpstr>
      <vt:lpstr>Turismo  Province Macerata – Fermo – Ascoli Piceno – Teramo (Anni 2017-2018)  </vt:lpstr>
      <vt:lpstr>Caratteristiche del Mercato della BCC Banca del Piceno Percentuale di Turisti stranieri (Anno 2018)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Il circolo virtuoso della closed innovation</vt:lpstr>
      <vt:lpstr>Open innovation</vt:lpstr>
      <vt:lpstr>Da tre archetipi di processi a…</vt:lpstr>
      <vt:lpstr>Presentazione standard di PowerPoint</vt:lpstr>
      <vt:lpstr>Presentazione standard di PowerPoint</vt:lpstr>
      <vt:lpstr>Presentazione standard di PowerPoint</vt:lpstr>
      <vt:lpstr>E’ sbagliato pensare….</vt:lpstr>
      <vt:lpstr>Nel nostro territorio….</vt:lpstr>
      <vt:lpstr>Il ruolo delle piccole imprese….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Internazionalizzazione</dc:title>
  <dc:creator>Domenica</dc:creator>
  <cp:lastModifiedBy>Marco Doria</cp:lastModifiedBy>
  <cp:revision>301</cp:revision>
  <cp:lastPrinted>2020-07-06T19:39:57Z</cp:lastPrinted>
  <dcterms:created xsi:type="dcterms:W3CDTF">2019-01-19T16:41:46Z</dcterms:created>
  <dcterms:modified xsi:type="dcterms:W3CDTF">2020-07-11T11:29:38Z</dcterms:modified>
</cp:coreProperties>
</file>